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27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58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85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915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142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369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600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827" algn="l" defTabSz="417645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5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>
        <p:scale>
          <a:sx n="41" d="100"/>
          <a:sy n="41" d="100"/>
        </p:scale>
        <p:origin x="1544" y="-4824"/>
      </p:cViewPr>
      <p:guideLst>
        <p:guide orient="horz" pos="13485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Fruit juice consumption in NDNS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Adults</c:v>
                </c:pt>
              </c:strCache>
            </c:strRef>
          </c:tx>
          <c:invertIfNegative val="0"/>
          <c:cat>
            <c:strRef>
              <c:f>Sheet1!$B$1:$D$1</c:f>
              <c:strCache>
                <c:ptCount val="3"/>
                <c:pt idx="0">
                  <c:v>0</c:v>
                </c:pt>
                <c:pt idx="1">
                  <c:v>≤150ml</c:v>
                </c:pt>
                <c:pt idx="2">
                  <c:v>&gt;150ml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61.0</c:v>
                </c:pt>
                <c:pt idx="1">
                  <c:v>28.0</c:v>
                </c:pt>
                <c:pt idx="2">
                  <c:v>11.0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Teens</c:v>
                </c:pt>
              </c:strCache>
            </c:strRef>
          </c:tx>
          <c:invertIfNegative val="0"/>
          <c:cat>
            <c:strRef>
              <c:f>Sheet1!$B$1:$D$1</c:f>
              <c:strCache>
                <c:ptCount val="3"/>
                <c:pt idx="0">
                  <c:v>0</c:v>
                </c:pt>
                <c:pt idx="1">
                  <c:v>≤150ml</c:v>
                </c:pt>
                <c:pt idx="2">
                  <c:v>&gt;150ml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47.0</c:v>
                </c:pt>
                <c:pt idx="1">
                  <c:v>34.0</c:v>
                </c:pt>
                <c:pt idx="2">
                  <c:v>19.0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14382720"/>
        <c:axId val="-2114214160"/>
      </c:barChart>
      <c:catAx>
        <c:axId val="-2114382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4214160"/>
        <c:crosses val="autoZero"/>
        <c:auto val="1"/>
        <c:lblAlgn val="ctr"/>
        <c:lblOffset val="100"/>
        <c:noMultiLvlLbl val="0"/>
      </c:catAx>
      <c:valAx>
        <c:axId val="-21142141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population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143827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2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1001" y="13298400"/>
            <a:ext cx="25737981" cy="917608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2000" y="24258167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58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17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64737" y="2289075"/>
            <a:ext cx="5109747" cy="4869469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5504" y="2289075"/>
            <a:ext cx="14824573" cy="486946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1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00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10" y="27508441"/>
            <a:ext cx="25737981" cy="8502250"/>
          </a:xfrm>
        </p:spPr>
        <p:txBody>
          <a:bodyPr anchor="t"/>
          <a:lstStyle>
            <a:lvl1pPr algn="l">
              <a:defRPr sz="181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10" y="18144086"/>
            <a:ext cx="25737981" cy="9364359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88227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58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68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35291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44114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529369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461760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670582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955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5504" y="13318212"/>
            <a:ext cx="9967160" cy="37665562"/>
          </a:xfrm>
        </p:spPr>
        <p:txBody>
          <a:bodyPr/>
          <a:lstStyle>
            <a:lvl1pPr>
              <a:defRPr sz="12700"/>
            </a:lvl1pPr>
            <a:lvl2pPr>
              <a:defRPr sz="111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07328" y="13318212"/>
            <a:ext cx="9967160" cy="37665562"/>
          </a:xfrm>
        </p:spPr>
        <p:txBody>
          <a:bodyPr/>
          <a:lstStyle>
            <a:lvl1pPr>
              <a:defRPr sz="12700"/>
            </a:lvl1pPr>
            <a:lvl2pPr>
              <a:defRPr sz="111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47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3" y="1714324"/>
            <a:ext cx="27251978" cy="71347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3" y="9582377"/>
            <a:ext cx="13378912" cy="3993477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88227" indent="0">
              <a:buNone/>
              <a:defRPr sz="9000" b="1"/>
            </a:lvl2pPr>
            <a:lvl3pPr marL="4176458" indent="0">
              <a:buNone/>
              <a:defRPr sz="8200" b="1"/>
            </a:lvl3pPr>
            <a:lvl4pPr marL="6264685" indent="0">
              <a:buNone/>
              <a:defRPr sz="7400" b="1"/>
            </a:lvl4pPr>
            <a:lvl5pPr marL="8352915" indent="0">
              <a:buNone/>
              <a:defRPr sz="7400" b="1"/>
            </a:lvl5pPr>
            <a:lvl6pPr marL="10441142" indent="0">
              <a:buNone/>
              <a:defRPr sz="7400" b="1"/>
            </a:lvl6pPr>
            <a:lvl7pPr marL="12529369" indent="0">
              <a:buNone/>
              <a:defRPr sz="7400" b="1"/>
            </a:lvl7pPr>
            <a:lvl8pPr marL="14617600" indent="0">
              <a:buNone/>
              <a:defRPr sz="7400" b="1"/>
            </a:lvl8pPr>
            <a:lvl9pPr marL="16705827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3" y="13575854"/>
            <a:ext cx="13378912" cy="24664451"/>
          </a:xfrm>
        </p:spPr>
        <p:txBody>
          <a:bodyPr/>
          <a:lstStyle>
            <a:lvl1pPr>
              <a:defRPr sz="11100"/>
            </a:lvl1pPr>
            <a:lvl2pPr>
              <a:defRPr sz="90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10" y="9582377"/>
            <a:ext cx="13384168" cy="3993477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88227" indent="0">
              <a:buNone/>
              <a:defRPr sz="9000" b="1"/>
            </a:lvl2pPr>
            <a:lvl3pPr marL="4176458" indent="0">
              <a:buNone/>
              <a:defRPr sz="8200" b="1"/>
            </a:lvl3pPr>
            <a:lvl4pPr marL="6264685" indent="0">
              <a:buNone/>
              <a:defRPr sz="7400" b="1"/>
            </a:lvl4pPr>
            <a:lvl5pPr marL="8352915" indent="0">
              <a:buNone/>
              <a:defRPr sz="7400" b="1"/>
            </a:lvl5pPr>
            <a:lvl6pPr marL="10441142" indent="0">
              <a:buNone/>
              <a:defRPr sz="7400" b="1"/>
            </a:lvl6pPr>
            <a:lvl7pPr marL="12529369" indent="0">
              <a:buNone/>
              <a:defRPr sz="7400" b="1"/>
            </a:lvl7pPr>
            <a:lvl8pPr marL="14617600" indent="0">
              <a:buNone/>
              <a:defRPr sz="7400" b="1"/>
            </a:lvl8pPr>
            <a:lvl9pPr marL="16705827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10" y="13575854"/>
            <a:ext cx="13384168" cy="24664451"/>
          </a:xfrm>
        </p:spPr>
        <p:txBody>
          <a:bodyPr/>
          <a:lstStyle>
            <a:lvl1pPr>
              <a:defRPr sz="11100"/>
            </a:lvl1pPr>
            <a:lvl2pPr>
              <a:defRPr sz="90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57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7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467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1" y="1704418"/>
            <a:ext cx="9961904" cy="725366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9" cy="36535892"/>
          </a:xfrm>
        </p:spPr>
        <p:txBody>
          <a:bodyPr/>
          <a:lstStyle>
            <a:lvl1pPr>
              <a:defRPr sz="14800"/>
            </a:lvl1pPr>
            <a:lvl2pPr>
              <a:defRPr sz="12700"/>
            </a:lvl2pPr>
            <a:lvl3pPr>
              <a:defRPr sz="11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1" y="8958085"/>
            <a:ext cx="9961904" cy="29282226"/>
          </a:xfrm>
        </p:spPr>
        <p:txBody>
          <a:bodyPr/>
          <a:lstStyle>
            <a:lvl1pPr marL="0" indent="0">
              <a:buNone/>
              <a:defRPr sz="6600"/>
            </a:lvl1pPr>
            <a:lvl2pPr marL="2088227" indent="0">
              <a:buNone/>
              <a:defRPr sz="5300"/>
            </a:lvl2pPr>
            <a:lvl3pPr marL="4176458" indent="0">
              <a:buNone/>
              <a:defRPr sz="4500"/>
            </a:lvl3pPr>
            <a:lvl4pPr marL="6264685" indent="0">
              <a:buNone/>
              <a:defRPr sz="4100"/>
            </a:lvl4pPr>
            <a:lvl5pPr marL="8352915" indent="0">
              <a:buNone/>
              <a:defRPr sz="4100"/>
            </a:lvl5pPr>
            <a:lvl6pPr marL="10441142" indent="0">
              <a:buNone/>
              <a:defRPr sz="4100"/>
            </a:lvl6pPr>
            <a:lvl7pPr marL="12529369" indent="0">
              <a:buNone/>
              <a:defRPr sz="4100"/>
            </a:lvl7pPr>
            <a:lvl8pPr marL="14617600" indent="0">
              <a:buNone/>
              <a:defRPr sz="4100"/>
            </a:lvl8pPr>
            <a:lvl9pPr marL="1670582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12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71"/>
            <a:ext cx="18167985" cy="3537653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0"/>
            <a:ext cx="18167985" cy="25685116"/>
          </a:xfrm>
        </p:spPr>
        <p:txBody>
          <a:bodyPr/>
          <a:lstStyle>
            <a:lvl1pPr marL="0" indent="0">
              <a:buNone/>
              <a:defRPr sz="14800"/>
            </a:lvl1pPr>
            <a:lvl2pPr marL="2088227" indent="0">
              <a:buNone/>
              <a:defRPr sz="12700"/>
            </a:lvl2pPr>
            <a:lvl3pPr marL="4176458" indent="0">
              <a:buNone/>
              <a:defRPr sz="11100"/>
            </a:lvl3pPr>
            <a:lvl4pPr marL="6264685" indent="0">
              <a:buNone/>
              <a:defRPr sz="9000"/>
            </a:lvl4pPr>
            <a:lvl5pPr marL="8352915" indent="0">
              <a:buNone/>
              <a:defRPr sz="9000"/>
            </a:lvl5pPr>
            <a:lvl6pPr marL="10441142" indent="0">
              <a:buNone/>
              <a:defRPr sz="9000"/>
            </a:lvl6pPr>
            <a:lvl7pPr marL="12529369" indent="0">
              <a:buNone/>
              <a:defRPr sz="9000"/>
            </a:lvl7pPr>
            <a:lvl8pPr marL="14617600" indent="0">
              <a:buNone/>
              <a:defRPr sz="9000"/>
            </a:lvl8pPr>
            <a:lvl9pPr marL="16705827" indent="0">
              <a:buNone/>
              <a:defRPr sz="9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5"/>
            <a:ext cx="18167985" cy="5024053"/>
          </a:xfrm>
        </p:spPr>
        <p:txBody>
          <a:bodyPr/>
          <a:lstStyle>
            <a:lvl1pPr marL="0" indent="0">
              <a:buNone/>
              <a:defRPr sz="6600"/>
            </a:lvl1pPr>
            <a:lvl2pPr marL="2088227" indent="0">
              <a:buNone/>
              <a:defRPr sz="5300"/>
            </a:lvl2pPr>
            <a:lvl3pPr marL="4176458" indent="0">
              <a:buNone/>
              <a:defRPr sz="4500"/>
            </a:lvl3pPr>
            <a:lvl4pPr marL="6264685" indent="0">
              <a:buNone/>
              <a:defRPr sz="4100"/>
            </a:lvl4pPr>
            <a:lvl5pPr marL="8352915" indent="0">
              <a:buNone/>
              <a:defRPr sz="4100"/>
            </a:lvl5pPr>
            <a:lvl6pPr marL="10441142" indent="0">
              <a:buNone/>
              <a:defRPr sz="4100"/>
            </a:lvl6pPr>
            <a:lvl7pPr marL="12529369" indent="0">
              <a:buNone/>
              <a:defRPr sz="4100"/>
            </a:lvl7pPr>
            <a:lvl8pPr marL="14617600" indent="0">
              <a:buNone/>
              <a:defRPr sz="4100"/>
            </a:lvl8pPr>
            <a:lvl9pPr marL="1670582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829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4003" y="1714324"/>
            <a:ext cx="27251978" cy="7134756"/>
          </a:xfrm>
          <a:prstGeom prst="rect">
            <a:avLst/>
          </a:prstGeom>
        </p:spPr>
        <p:txBody>
          <a:bodyPr vert="horz" lIns="417645" tIns="208824" rIns="417645" bIns="20882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3" y="9988664"/>
            <a:ext cx="27251978" cy="28251645"/>
          </a:xfrm>
          <a:prstGeom prst="rect">
            <a:avLst/>
          </a:prstGeom>
        </p:spPr>
        <p:txBody>
          <a:bodyPr vert="horz" lIns="417645" tIns="208824" rIns="417645" bIns="2088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4003" y="39677166"/>
            <a:ext cx="7065328" cy="2279157"/>
          </a:xfrm>
          <a:prstGeom prst="rect">
            <a:avLst/>
          </a:prstGeom>
        </p:spPr>
        <p:txBody>
          <a:bodyPr vert="horz" lIns="417645" tIns="208824" rIns="417645" bIns="208824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0ECB-F848-4735-9DCD-A234DAAA4A47}" type="datetimeFigureOut">
              <a:rPr lang="en-GB" smtClean="0"/>
              <a:t>14/06/2016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61" y="39677166"/>
            <a:ext cx="9588661" cy="2279157"/>
          </a:xfrm>
          <a:prstGeom prst="rect">
            <a:avLst/>
          </a:prstGeom>
        </p:spPr>
        <p:txBody>
          <a:bodyPr vert="horz" lIns="417645" tIns="208824" rIns="417645" bIns="208824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3" y="39677166"/>
            <a:ext cx="7065328" cy="2279157"/>
          </a:xfrm>
          <a:prstGeom prst="rect">
            <a:avLst/>
          </a:prstGeom>
        </p:spPr>
        <p:txBody>
          <a:bodyPr vert="horz" lIns="417645" tIns="208824" rIns="417645" bIns="208824" rtlCol="0" anchor="ctr"/>
          <a:lstStyle>
            <a:lvl1pPr algn="r">
              <a:defRPr sz="5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D63BF-A35C-4866-AF54-F478B911D2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63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58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72" indent="-1566172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8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70" indent="-1305143" algn="l" defTabSz="4176458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71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98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397029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256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487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713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940" indent="-1044113" algn="l" defTabSz="4176458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27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58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85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915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142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369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600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827" algn="l" defTabSz="417645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4531" y="449934"/>
            <a:ext cx="25737981" cy="2952328"/>
          </a:xfrm>
        </p:spPr>
        <p:txBody>
          <a:bodyPr>
            <a:noAutofit/>
          </a:bodyPr>
          <a:lstStyle/>
          <a:p>
            <a:r>
              <a:rPr lang="en-GB" sz="6600" b="1" dirty="0" smtClean="0"/>
              <a:t>Fruit </a:t>
            </a:r>
            <a:r>
              <a:rPr lang="en-GB" sz="6600" b="1" dirty="0"/>
              <a:t>juice consumption is associated with intakes of whole fruit and vegetables, as well as non-milk extrinsic sugars: a secondary analysis of the National Diet and Nutrition </a:t>
            </a:r>
            <a:r>
              <a:rPr lang="en-GB" sz="6600" b="1" dirty="0" smtClean="0"/>
              <a:t>Survey (NDNS)</a:t>
            </a:r>
            <a:endParaRPr lang="en-GB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2483" y="3546278"/>
            <a:ext cx="26930991" cy="2160240"/>
          </a:xfrm>
        </p:spPr>
        <p:txBody>
          <a:bodyPr>
            <a:normAutofit/>
          </a:bodyPr>
          <a:lstStyle/>
          <a:p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S. Gibson, Registered Nutritionist, </a:t>
            </a:r>
            <a:r>
              <a:rPr lang="en-GB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</a:t>
            </a:r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-Nurture </a:t>
            </a: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Ltd, 11 </a:t>
            </a:r>
            <a:r>
              <a:rPr lang="en-GB" sz="4400" dirty="0" err="1">
                <a:latin typeface="Arial" panose="020B0604020202020204" pitchFamily="34" charset="0"/>
                <a:cs typeface="Arial" panose="020B0604020202020204" pitchFamily="34" charset="0"/>
              </a:rPr>
              <a:t>Woodway</a:t>
            </a: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Guildford </a:t>
            </a: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GU1 </a:t>
            </a:r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2TF</a:t>
            </a:r>
          </a:p>
          <a:p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C.H.S. Ruxton, Freelance Dietitian, Nutrition Communications, Cupar KY15 4HQ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0435" y="5947050"/>
            <a:ext cx="13825536" cy="4770537"/>
          </a:xfrm>
          <a:prstGeom prst="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Are concerns about fruit juice valid?</a:t>
            </a:r>
          </a:p>
          <a:p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drive to lower the population mean to &lt;5% daily energy from free sugars, there has been a negative focus on the role of fruit juices (FJ) in the British diet. FJ provides 8-12% of daily non-milk extrinsic sugars (NMES) depending on age.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1803" y="18856676"/>
            <a:ext cx="13770848" cy="6247864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Do we drink too much FJ?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Mean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FJ consumption was 83g/d (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11-18 year olds)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and 52g/d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(19-64 year olds), mostly as orange juice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below the 150ml portion cited as counting as one of your 5-A-day (</a:t>
            </a:r>
            <a:r>
              <a:rPr lang="en-GB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Eatwell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Only 25% of people drank FJ in the 4d survey period (39% teens, 22% adults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8710" y="10813615"/>
            <a:ext cx="13825536" cy="7992887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We examined associations between FJ intake and other dietary parameters in a secondary analysis of the NDNS 2008-12 (n=2967; 11-99 year olds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Do we drink too much FJ?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Does FJ consumption displace fruit and vegetables (F&amp;V)?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Does FJ consumption support 5-A-day? 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How does FJ consumption impact on NMES intakes?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500027" y="5962222"/>
            <a:ext cx="13759381" cy="71611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8000" tIns="72000" rIns="108000" bIns="72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FJ and support of 5-A-day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61% of teens and 34% of adults had fewer than 3 portions of F&amp;V each day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FJ contributed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0.3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portions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F&amp;V overall</a:t>
            </a:r>
            <a:endParaRPr lang="en-GB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FJ adult consumers were </a:t>
            </a:r>
            <a:r>
              <a:rPr lang="en-GB" sz="4800" u="sng" dirty="0">
                <a:latin typeface="Arial" panose="020B0604020202020204" pitchFamily="34" charset="0"/>
                <a:cs typeface="Arial" panose="020B0604020202020204" pitchFamily="34" charset="0"/>
              </a:rPr>
              <a:t>more likely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to consume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5-A-day (39%) than non-consumers of FJ (23%)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were less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likely to consume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&lt;3 portions F&amp;V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P&lt;0.001).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Similar pattern found in teens.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00027" y="41131486"/>
            <a:ext cx="13543357" cy="1200329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This work was funded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by the </a:t>
            </a: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British Fruit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Juice Association www.bfja.org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0237" y="30936370"/>
            <a:ext cx="13704009" cy="2962299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Displacement</a:t>
            </a: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1200"/>
              </a:spcAft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Whole F&amp;V consumption rose with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FJ intake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FJ did not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appear to displace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whole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F&amp;V.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Chart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517679"/>
              </p:ext>
            </p:extLst>
          </p:nvPr>
        </p:nvGraphicFramePr>
        <p:xfrm>
          <a:off x="3859490" y="25186617"/>
          <a:ext cx="8568951" cy="5688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5500027" y="20936211"/>
            <a:ext cx="13543357" cy="62646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NMES intake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FJ intake was significantly associated with higher NMES in adults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In teens, NMES intakes were only significantly higher when FJ intakes &gt; 150ml/d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Non-consumers of FJ nevertheless exceeded the free sugar recommendation of 5% energy.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Content Placeholder 3"/>
          <p:cNvPicPr>
            <a:picLocks noChangeAspect="1"/>
          </p:cNvPicPr>
          <p:nvPr/>
        </p:nvPicPr>
        <p:blipFill rotWithShape="1">
          <a:blip r:embed="rId3"/>
          <a:srcRect l="122" r="-628" b="1352"/>
          <a:stretch/>
        </p:blipFill>
        <p:spPr>
          <a:xfrm>
            <a:off x="15500027" y="27236910"/>
            <a:ext cx="13543357" cy="9865096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7516251" y="33933654"/>
            <a:ext cx="105131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500027" y="37157344"/>
            <a:ext cx="13543357" cy="391880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8000" tIns="72000" rIns="108000" bIns="72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  <a:p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Consuming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up to 150ml/d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FJ offers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a benefit in terms of 5-A-day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compliance and has no impact on NMES intakes in teenagers.</a:t>
            </a:r>
          </a:p>
        </p:txBody>
      </p:sp>
      <p:pic>
        <p:nvPicPr>
          <p:cNvPr id="18" name="Content Placeholder 6"/>
          <p:cNvPicPr>
            <a:picLocks noGrp="1" noChangeAspect="1"/>
          </p:cNvPicPr>
          <p:nvPr/>
        </p:nvPicPr>
        <p:blipFill rotWithShape="1">
          <a:blip r:embed="rId4"/>
          <a:srcRect l="-22709" t="-388" r="2976" b="30571"/>
          <a:stretch/>
        </p:blipFill>
        <p:spPr>
          <a:xfrm>
            <a:off x="12673513" y="13294725"/>
            <a:ext cx="16393429" cy="76592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2806" y="33979249"/>
            <a:ext cx="12097344" cy="83981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67579" y="3670708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Linear trend P&lt;0.001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5072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429</Words>
  <Application>Microsoft Macintosh PowerPoint</Application>
  <PresentationFormat>Custom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Fruit juice consumption is associated with intakes of whole fruit and vegetables, as well as non-milk extrinsic sugars: a secondary analysis of the National Diet and Nutrition Survey (NDNS)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health benefits of whole grains and fibre:  A review of published evidence (2007-2012)</dc:title>
  <dc:creator>user</dc:creator>
  <cp:lastModifiedBy>sigrid gibson</cp:lastModifiedBy>
  <cp:revision>44</cp:revision>
  <dcterms:created xsi:type="dcterms:W3CDTF">2014-05-29T19:01:01Z</dcterms:created>
  <dcterms:modified xsi:type="dcterms:W3CDTF">2016-06-14T13:59:15Z</dcterms:modified>
</cp:coreProperties>
</file>