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25203150" cy="30603825"/>
  <p:notesSz cx="6858000" cy="9144000"/>
  <p:defaultTextStyle>
    <a:defPPr>
      <a:defRPr lang="en-US"/>
    </a:defPPr>
    <a:lvl1pPr marL="0" algn="l" defTabSz="3188970" rtl="0" eaLnBrk="1" latinLnBrk="0" hangingPunct="1">
      <a:defRPr sz="6300" kern="1200">
        <a:solidFill>
          <a:schemeClr val="tx1"/>
        </a:solidFill>
        <a:latin typeface="+mn-lt"/>
        <a:ea typeface="+mn-ea"/>
        <a:cs typeface="+mn-cs"/>
      </a:defRPr>
    </a:lvl1pPr>
    <a:lvl2pPr marL="1594485" algn="l" defTabSz="3188970" rtl="0" eaLnBrk="1" latinLnBrk="0" hangingPunct="1">
      <a:defRPr sz="6300" kern="1200">
        <a:solidFill>
          <a:schemeClr val="tx1"/>
        </a:solidFill>
        <a:latin typeface="+mn-lt"/>
        <a:ea typeface="+mn-ea"/>
        <a:cs typeface="+mn-cs"/>
      </a:defRPr>
    </a:lvl2pPr>
    <a:lvl3pPr marL="3188970" algn="l" defTabSz="3188970" rtl="0" eaLnBrk="1" latinLnBrk="0" hangingPunct="1">
      <a:defRPr sz="6300" kern="1200">
        <a:solidFill>
          <a:schemeClr val="tx1"/>
        </a:solidFill>
        <a:latin typeface="+mn-lt"/>
        <a:ea typeface="+mn-ea"/>
        <a:cs typeface="+mn-cs"/>
      </a:defRPr>
    </a:lvl3pPr>
    <a:lvl4pPr marL="4783455" algn="l" defTabSz="3188970" rtl="0" eaLnBrk="1" latinLnBrk="0" hangingPunct="1">
      <a:defRPr sz="6300" kern="1200">
        <a:solidFill>
          <a:schemeClr val="tx1"/>
        </a:solidFill>
        <a:latin typeface="+mn-lt"/>
        <a:ea typeface="+mn-ea"/>
        <a:cs typeface="+mn-cs"/>
      </a:defRPr>
    </a:lvl4pPr>
    <a:lvl5pPr marL="6377940" algn="l" defTabSz="3188970" rtl="0" eaLnBrk="1" latinLnBrk="0" hangingPunct="1">
      <a:defRPr sz="6300" kern="1200">
        <a:solidFill>
          <a:schemeClr val="tx1"/>
        </a:solidFill>
        <a:latin typeface="+mn-lt"/>
        <a:ea typeface="+mn-ea"/>
        <a:cs typeface="+mn-cs"/>
      </a:defRPr>
    </a:lvl5pPr>
    <a:lvl6pPr marL="7972425" algn="l" defTabSz="3188970" rtl="0" eaLnBrk="1" latinLnBrk="0" hangingPunct="1">
      <a:defRPr sz="6300" kern="1200">
        <a:solidFill>
          <a:schemeClr val="tx1"/>
        </a:solidFill>
        <a:latin typeface="+mn-lt"/>
        <a:ea typeface="+mn-ea"/>
        <a:cs typeface="+mn-cs"/>
      </a:defRPr>
    </a:lvl6pPr>
    <a:lvl7pPr marL="9566910" algn="l" defTabSz="3188970" rtl="0" eaLnBrk="1" latinLnBrk="0" hangingPunct="1">
      <a:defRPr sz="6300" kern="1200">
        <a:solidFill>
          <a:schemeClr val="tx1"/>
        </a:solidFill>
        <a:latin typeface="+mn-lt"/>
        <a:ea typeface="+mn-ea"/>
        <a:cs typeface="+mn-cs"/>
      </a:defRPr>
    </a:lvl7pPr>
    <a:lvl8pPr marL="11161395" algn="l" defTabSz="3188970" rtl="0" eaLnBrk="1" latinLnBrk="0" hangingPunct="1">
      <a:defRPr sz="6300" kern="1200">
        <a:solidFill>
          <a:schemeClr val="tx1"/>
        </a:solidFill>
        <a:latin typeface="+mn-lt"/>
        <a:ea typeface="+mn-ea"/>
        <a:cs typeface="+mn-cs"/>
      </a:defRPr>
    </a:lvl8pPr>
    <a:lvl9pPr marL="12755880" algn="l" defTabSz="3188970" rtl="0" eaLnBrk="1" latinLnBrk="0" hangingPunct="1">
      <a:defRPr sz="63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54" autoAdjust="0"/>
    <p:restoredTop sz="97327" autoAdjust="0"/>
  </p:normalViewPr>
  <p:slideViewPr>
    <p:cSldViewPr>
      <p:cViewPr>
        <p:scale>
          <a:sx n="43" d="100"/>
          <a:sy n="43" d="100"/>
        </p:scale>
        <p:origin x="-1248" y="-96"/>
      </p:cViewPr>
      <p:guideLst>
        <p:guide orient="horz" pos="9639"/>
        <p:guide pos="7938"/>
      </p:guideLst>
    </p:cSldViewPr>
  </p:slideViewPr>
  <p:outlineViewPr>
    <p:cViewPr>
      <p:scale>
        <a:sx n="33" d="100"/>
        <a:sy n="33" d="100"/>
      </p:scale>
      <p:origin x="60" y="0"/>
    </p:cViewPr>
  </p:outlineViewPr>
  <p:notesTextViewPr>
    <p:cViewPr>
      <p:scale>
        <a:sx n="1" d="1"/>
        <a:sy n="1" d="1"/>
      </p:scale>
      <p:origin x="0" y="2712"/>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sigridgibson:Documents:ASHWELL:waist%20height%20ratio:HSEdata:HSE2009_WHT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0596341052808191"/>
          <c:y val="0.0192195906804006"/>
          <c:w val="0.763842707953085"/>
          <c:h val="0.74355354365388"/>
        </c:manualLayout>
      </c:layout>
      <c:bar3DChart>
        <c:barDir val="col"/>
        <c:grouping val="percentStacked"/>
        <c:varyColors val="0"/>
        <c:ser>
          <c:idx val="0"/>
          <c:order val="0"/>
          <c:tx>
            <c:strRef>
              <c:f>crosstabs!$L$21</c:f>
              <c:strCache>
                <c:ptCount val="1"/>
                <c:pt idx="0">
                  <c:v>WHtR&lt;0.5</c:v>
                </c:pt>
              </c:strCache>
            </c:strRef>
          </c:tx>
          <c:invertIfNegative val="0"/>
          <c:dLbls>
            <c:txPr>
              <a:bodyPr/>
              <a:lstStyle/>
              <a:p>
                <a:pPr>
                  <a:defRPr sz="2000">
                    <a:solidFill>
                      <a:schemeClr val="bg1"/>
                    </a:solidFill>
                  </a:defRPr>
                </a:pPr>
                <a:endParaRPr lang="en-US"/>
              </a:p>
            </c:txPr>
            <c:showLegendKey val="0"/>
            <c:showVal val="1"/>
            <c:showCatName val="0"/>
            <c:showSerName val="0"/>
            <c:showPercent val="0"/>
            <c:showBubbleSize val="0"/>
            <c:showLeaderLines val="0"/>
          </c:dLbls>
          <c:cat>
            <c:strRef>
              <c:f>crosstabs!$K$22:$K$23</c:f>
              <c:strCache>
                <c:ptCount val="2"/>
                <c:pt idx="0">
                  <c:v>BMI&lt;25 (n1027)</c:v>
                </c:pt>
                <c:pt idx="1">
                  <c:v>BMI&gt;=25 (n1890)</c:v>
                </c:pt>
              </c:strCache>
            </c:strRef>
          </c:cat>
          <c:val>
            <c:numRef>
              <c:f>crosstabs!$L$22:$L$23</c:f>
              <c:numCache>
                <c:formatCode>0%</c:formatCode>
                <c:ptCount val="2"/>
                <c:pt idx="0">
                  <c:v>0.663096397273612</c:v>
                </c:pt>
                <c:pt idx="1">
                  <c:v>0.0560846560846561</c:v>
                </c:pt>
              </c:numCache>
            </c:numRef>
          </c:val>
        </c:ser>
        <c:ser>
          <c:idx val="1"/>
          <c:order val="1"/>
          <c:tx>
            <c:strRef>
              <c:f>crosstabs!$M$21</c:f>
              <c:strCache>
                <c:ptCount val="1"/>
                <c:pt idx="0">
                  <c:v>WHtR&gt;=0.5</c:v>
                </c:pt>
              </c:strCache>
            </c:strRef>
          </c:tx>
          <c:invertIfNegative val="0"/>
          <c:dLbls>
            <c:txPr>
              <a:bodyPr/>
              <a:lstStyle/>
              <a:p>
                <a:pPr>
                  <a:defRPr sz="2400">
                    <a:solidFill>
                      <a:schemeClr val="bg1"/>
                    </a:solidFill>
                  </a:defRPr>
                </a:pPr>
                <a:endParaRPr lang="en-US"/>
              </a:p>
            </c:txPr>
            <c:showLegendKey val="0"/>
            <c:showVal val="1"/>
            <c:showCatName val="0"/>
            <c:showSerName val="0"/>
            <c:showPercent val="0"/>
            <c:showBubbleSize val="0"/>
            <c:showLeaderLines val="0"/>
          </c:dLbls>
          <c:cat>
            <c:strRef>
              <c:f>crosstabs!$K$22:$K$23</c:f>
              <c:strCache>
                <c:ptCount val="2"/>
                <c:pt idx="0">
                  <c:v>BMI&lt;25 (n1027)</c:v>
                </c:pt>
                <c:pt idx="1">
                  <c:v>BMI&gt;=25 (n1890)</c:v>
                </c:pt>
              </c:strCache>
            </c:strRef>
          </c:cat>
          <c:val>
            <c:numRef>
              <c:f>crosstabs!$M$22:$M$23</c:f>
              <c:numCache>
                <c:formatCode>0%</c:formatCode>
                <c:ptCount val="2"/>
                <c:pt idx="0">
                  <c:v>0.336903602726387</c:v>
                </c:pt>
                <c:pt idx="1">
                  <c:v>0.943915343915344</c:v>
                </c:pt>
              </c:numCache>
            </c:numRef>
          </c:val>
        </c:ser>
        <c:dLbls>
          <c:showLegendKey val="0"/>
          <c:showVal val="0"/>
          <c:showCatName val="0"/>
          <c:showSerName val="0"/>
          <c:showPercent val="0"/>
          <c:showBubbleSize val="0"/>
        </c:dLbls>
        <c:gapWidth val="150"/>
        <c:shape val="box"/>
        <c:axId val="2144399608"/>
        <c:axId val="-2136360328"/>
        <c:axId val="0"/>
      </c:bar3DChart>
      <c:catAx>
        <c:axId val="2144399608"/>
        <c:scaling>
          <c:orientation val="minMax"/>
        </c:scaling>
        <c:delete val="0"/>
        <c:axPos val="b"/>
        <c:majorTickMark val="out"/>
        <c:minorTickMark val="none"/>
        <c:tickLblPos val="nextTo"/>
        <c:txPr>
          <a:bodyPr/>
          <a:lstStyle/>
          <a:p>
            <a:pPr>
              <a:defRPr sz="2400"/>
            </a:pPr>
            <a:endParaRPr lang="en-US"/>
          </a:p>
        </c:txPr>
        <c:crossAx val="-2136360328"/>
        <c:crosses val="autoZero"/>
        <c:auto val="1"/>
        <c:lblAlgn val="ctr"/>
        <c:lblOffset val="100"/>
        <c:noMultiLvlLbl val="0"/>
      </c:catAx>
      <c:valAx>
        <c:axId val="-2136360328"/>
        <c:scaling>
          <c:orientation val="minMax"/>
        </c:scaling>
        <c:delete val="0"/>
        <c:axPos val="l"/>
        <c:majorGridlines/>
        <c:numFmt formatCode="0%" sourceLinked="1"/>
        <c:majorTickMark val="out"/>
        <c:minorTickMark val="none"/>
        <c:tickLblPos val="nextTo"/>
        <c:crossAx val="2144399608"/>
        <c:crosses val="autoZero"/>
        <c:crossBetween val="between"/>
      </c:valAx>
    </c:plotArea>
    <c:legend>
      <c:legendPos val="r"/>
      <c:layout/>
      <c:overlay val="0"/>
      <c:txPr>
        <a:bodyPr/>
        <a:lstStyle/>
        <a:p>
          <a:pPr>
            <a:defRPr sz="2400"/>
          </a:pPr>
          <a:endParaRPr lang="en-US"/>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7FC99E-6A72-43B6-8FCF-668C962300EF}" type="datetimeFigureOut">
              <a:rPr lang="en-GB" smtClean="0"/>
              <a:pPr/>
              <a:t>31/03/2015</a:t>
            </a:fld>
            <a:endParaRPr lang="en-GB"/>
          </a:p>
        </p:txBody>
      </p:sp>
      <p:sp>
        <p:nvSpPr>
          <p:cNvPr id="4" name="Slide Image Placeholder 3"/>
          <p:cNvSpPr>
            <a:spLocks noGrp="1" noRot="1" noChangeAspect="1"/>
          </p:cNvSpPr>
          <p:nvPr>
            <p:ph type="sldImg" idx="2"/>
          </p:nvPr>
        </p:nvSpPr>
        <p:spPr>
          <a:xfrm>
            <a:off x="2017713" y="685800"/>
            <a:ext cx="2822575"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CE984D-3C14-4C11-BC67-C409225C00EF}" type="slidenum">
              <a:rPr lang="en-GB" smtClean="0"/>
              <a:pPr/>
              <a:t>‹#›</a:t>
            </a:fld>
            <a:endParaRPr lang="en-GB"/>
          </a:p>
        </p:txBody>
      </p:sp>
    </p:spTree>
    <p:extLst>
      <p:ext uri="{BB962C8B-B14F-4D97-AF65-F5344CB8AC3E}">
        <p14:creationId xmlns:p14="http://schemas.microsoft.com/office/powerpoint/2010/main" val="4239228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dirty="0" smtClean="0"/>
              <a:t>Waist-to-height ratio is more accurate than body mass index to quantify reduced life expectancy  </a:t>
            </a:r>
          </a:p>
          <a:p>
            <a:r>
              <a:rPr lang="en-GB" dirty="0" smtClean="0"/>
              <a:t> </a:t>
            </a:r>
          </a:p>
          <a:p>
            <a:r>
              <a:rPr lang="en-GB" dirty="0" smtClean="0"/>
              <a:t>Introduction: Our aim was to compare the effect of central obesity ( measured by waist-to-height ratio-WHtR) and total obesity ( measured by body mass index-BMI) on life expectancy expressed as years of life lost (YLL), using data on British adults.   </a:t>
            </a:r>
          </a:p>
          <a:p>
            <a:r>
              <a:rPr lang="en-GB" dirty="0" smtClean="0"/>
              <a:t>Methods: A Cox proportional hazards model was applied to data from the prospective Health and Lifestyle Survey  (HALS) and the cross sectional Health Survey for England (HSE).  The number of years of life lost (YLL) at three ages( 30, 50, 70 years) was found by comparing the life expectancies of obese lives with those lives at optimum levels of BMI and WHtR.</a:t>
            </a:r>
          </a:p>
          <a:p>
            <a:r>
              <a:rPr lang="en-GB" dirty="0" smtClean="0"/>
              <a:t>Results: Mortality risk associated with BMI in the British HALS survey was similar to that found in US studies. However, WHtR was a more sensitive indicator of mortality risk. For the first time, data have been produced to quantify YLL at different values of WHtR for both sexes separately and for three representative ages. </a:t>
            </a:r>
          </a:p>
          <a:p>
            <a:r>
              <a:rPr lang="en-GB" dirty="0" smtClean="0"/>
              <a:t>Conclusion: This study supports the simple message "Keep your waist circumference to less than half your height"[1]. The use of WHtR in public health screening, with appropriate action, could help add years to life.</a:t>
            </a:r>
          </a:p>
          <a:p>
            <a:r>
              <a:rPr lang="en-GB" dirty="0" smtClean="0"/>
              <a:t>Conflict of interest: MA devised and copyrighted the Ashwell ® Shape Chart; distributed on a non-profit making basis.</a:t>
            </a:r>
          </a:p>
          <a:p>
            <a:r>
              <a:rPr lang="en-GB" dirty="0" smtClean="0"/>
              <a:t>Funding for this research (partial) was provided by the Actuarial Profession.</a:t>
            </a:r>
          </a:p>
          <a:p>
            <a:r>
              <a:rPr lang="en-GB" dirty="0" smtClean="0"/>
              <a:t>1.	Ashwell M, Gunn P, Gibson S: Waist-to-height ratio is a better screening tool than waist circumference and BMI for adult cardiometabolic risk factors: systematic review and meta-analysis. </a:t>
            </a:r>
            <a:r>
              <a:rPr lang="en-GB" dirty="0" err="1" smtClean="0"/>
              <a:t>Obes</a:t>
            </a:r>
            <a:r>
              <a:rPr lang="en-GB" dirty="0" smtClean="0"/>
              <a:t> Rev 2012;13:275-286.</a:t>
            </a:r>
          </a:p>
          <a:p>
            <a:r>
              <a:rPr lang="en-GB" dirty="0" smtClean="0"/>
              <a:t> </a:t>
            </a:r>
          </a:p>
          <a:p>
            <a:pPr>
              <a:spcBef>
                <a:spcPts val="1200"/>
              </a:spcBef>
              <a:spcAft>
                <a:spcPts val="300"/>
              </a:spcAft>
            </a:pPr>
            <a:r>
              <a:rPr lang="en-GB" sz="1400" b="1" i="1" dirty="0" smtClean="0">
                <a:latin typeface="Arial"/>
              </a:rPr>
              <a:t>Fit of proportional hazards models</a:t>
            </a:r>
          </a:p>
          <a:p>
            <a:pPr>
              <a:spcAft>
                <a:spcPts val="0"/>
              </a:spcAft>
            </a:pPr>
            <a:r>
              <a:rPr lang="en-GB" sz="1200" dirty="0" smtClean="0">
                <a:latin typeface="Arial"/>
                <a:ea typeface="Times New Roman"/>
                <a:cs typeface="Times New Roman"/>
              </a:rPr>
              <a:t>The Cox proportional hazards model </a:t>
            </a:r>
            <a:r>
              <a:rPr lang="en-GB" sz="1200" dirty="0" smtClean="0">
                <a:latin typeface="Arial"/>
                <a:ea typeface="Times New Roman"/>
                <a:cs typeface="Arial"/>
              </a:rPr>
              <a:t>took the form: </a:t>
            </a:r>
            <a:endParaRPr lang="en-GB" sz="1200" dirty="0" smtClean="0">
              <a:latin typeface="Arial"/>
              <a:ea typeface="Times New Roman"/>
              <a:cs typeface="Times New Roman"/>
            </a:endParaRPr>
          </a:p>
          <a:p>
            <a:pPr marL="457200" indent="-457200" algn="just">
              <a:spcAft>
                <a:spcPts val="0"/>
              </a:spcAft>
            </a:pPr>
            <a:r>
              <a:rPr lang="en-GB" sz="1200" dirty="0" smtClean="0">
                <a:latin typeface="Times New Roman"/>
                <a:ea typeface="Times New Roman"/>
                <a:cs typeface="Times New Roman"/>
              </a:rPr>
              <a:t>  </a:t>
            </a:r>
            <a:endParaRPr lang="en-GB" sz="1200" dirty="0" smtClean="0">
              <a:latin typeface="Arial"/>
              <a:ea typeface="Times New Roman"/>
              <a:cs typeface="Times New Roman"/>
            </a:endParaRPr>
          </a:p>
          <a:p>
            <a:pPr marL="457200" indent="-457200" algn="just">
              <a:spcAft>
                <a:spcPts val="0"/>
              </a:spcAft>
            </a:pPr>
            <a:r>
              <a:rPr lang="en-GB" sz="1200" dirty="0" smtClean="0">
                <a:latin typeface="Times New Roman"/>
                <a:ea typeface="Times New Roman"/>
                <a:cs typeface="Times New Roman"/>
              </a:rPr>
              <a:t> </a:t>
            </a:r>
            <a:endParaRPr lang="en-GB" sz="1200" dirty="0" smtClean="0">
              <a:latin typeface="Arial"/>
              <a:ea typeface="Times New Roman"/>
              <a:cs typeface="Times New Roman"/>
            </a:endParaRPr>
          </a:p>
          <a:p>
            <a:pPr marL="457200" indent="-457200" algn="just">
              <a:spcAft>
                <a:spcPts val="0"/>
              </a:spcAft>
            </a:pPr>
            <a:r>
              <a:rPr lang="en-GB" sz="1200" dirty="0" smtClean="0">
                <a:latin typeface="Times New Roman"/>
                <a:ea typeface="Times New Roman"/>
                <a:cs typeface="Times New Roman"/>
              </a:rPr>
              <a:t>where </a:t>
            </a:r>
            <a:endParaRPr lang="en-GB" sz="1200" dirty="0" smtClean="0">
              <a:latin typeface="Arial"/>
              <a:ea typeface="Times New Roman"/>
              <a:cs typeface="Times New Roman"/>
            </a:endParaRPr>
          </a:p>
          <a:p>
            <a:pPr marL="457200" indent="-457200" algn="just">
              <a:spcAft>
                <a:spcPts val="0"/>
              </a:spcAft>
            </a:pPr>
            <a:r>
              <a:rPr lang="en-GB" sz="1200" dirty="0" smtClean="0">
                <a:latin typeface="Times New Roman"/>
                <a:ea typeface="Times New Roman"/>
                <a:cs typeface="Times New Roman"/>
              </a:rPr>
              <a:t> </a:t>
            </a:r>
            <a:endParaRPr lang="en-GB" sz="1200" dirty="0" smtClean="0">
              <a:latin typeface="Arial"/>
              <a:ea typeface="Times New Roman"/>
              <a:cs typeface="Times New Roman"/>
            </a:endParaRPr>
          </a:p>
          <a:p>
            <a:pPr marL="457200" indent="-457200" algn="just">
              <a:spcAft>
                <a:spcPts val="0"/>
              </a:spcAft>
            </a:pPr>
            <a:r>
              <a:rPr lang="en-GB" sz="1200" dirty="0" smtClean="0">
                <a:latin typeface="Times New Roman"/>
                <a:ea typeface="Times New Roman"/>
                <a:cs typeface="Times New Roman"/>
              </a:rPr>
              <a:t>=hazard (force of mortality) of </a:t>
            </a:r>
            <a:r>
              <a:rPr lang="en-GB" sz="1200" i="1" dirty="0" err="1" smtClean="0">
                <a:latin typeface="Times New Roman"/>
                <a:ea typeface="Times New Roman"/>
                <a:cs typeface="Times New Roman"/>
              </a:rPr>
              <a:t>i</a:t>
            </a:r>
            <a:r>
              <a:rPr lang="en-GB" sz="1200" i="1" baseline="30000" dirty="0" err="1" smtClean="0">
                <a:latin typeface="Times New Roman"/>
                <a:ea typeface="Times New Roman"/>
                <a:cs typeface="Times New Roman"/>
              </a:rPr>
              <a:t>th</a:t>
            </a:r>
            <a:r>
              <a:rPr lang="en-GB" sz="1200" dirty="0" smtClean="0">
                <a:latin typeface="Times New Roman"/>
                <a:ea typeface="Times New Roman"/>
                <a:cs typeface="Times New Roman"/>
              </a:rPr>
              <a:t> individual at time </a:t>
            </a:r>
            <a:r>
              <a:rPr lang="en-GB" sz="1200" dirty="0" err="1" smtClean="0">
                <a:latin typeface="Times New Roman"/>
                <a:ea typeface="Times New Roman"/>
                <a:cs typeface="Times New Roman"/>
              </a:rPr>
              <a:t>t</a:t>
            </a:r>
            <a:r>
              <a:rPr lang="en-GB" sz="1200" dirty="0" smtClean="0">
                <a:latin typeface="Times New Roman"/>
                <a:ea typeface="Times New Roman"/>
                <a:cs typeface="Times New Roman"/>
              </a:rPr>
              <a:t>,</a:t>
            </a:r>
            <a:endParaRPr lang="en-GB" sz="1200" dirty="0" smtClean="0">
              <a:latin typeface="Arial"/>
              <a:ea typeface="Times New Roman"/>
              <a:cs typeface="Times New Roman"/>
            </a:endParaRPr>
          </a:p>
          <a:p>
            <a:pPr algn="just">
              <a:spcAft>
                <a:spcPts val="0"/>
              </a:spcAft>
            </a:pPr>
            <a:r>
              <a:rPr lang="en-GB" sz="1200" dirty="0" smtClean="0">
                <a:latin typeface="Times New Roman"/>
                <a:ea typeface="Times New Roman"/>
                <a:cs typeface="Times New Roman"/>
              </a:rPr>
              <a:t> =baseline hazard at time </a:t>
            </a:r>
            <a:r>
              <a:rPr lang="en-GB" sz="1200" i="1" dirty="0" err="1" smtClean="0">
                <a:latin typeface="Times New Roman"/>
                <a:ea typeface="Times New Roman"/>
                <a:cs typeface="Times New Roman"/>
              </a:rPr>
              <a:t>t</a:t>
            </a:r>
            <a:endParaRPr lang="en-GB" sz="1200" dirty="0" smtClean="0">
              <a:latin typeface="Arial"/>
              <a:ea typeface="Times New Roman"/>
              <a:cs typeface="Times New Roman"/>
            </a:endParaRPr>
          </a:p>
          <a:p>
            <a:pPr algn="just">
              <a:spcAft>
                <a:spcPts val="0"/>
              </a:spcAft>
            </a:pPr>
            <a:r>
              <a:rPr lang="en-GB" sz="1200" i="1" dirty="0" err="1" smtClean="0">
                <a:latin typeface="Times New Roman"/>
                <a:ea typeface="Times New Roman"/>
                <a:cs typeface="Times New Roman"/>
              </a:rPr>
              <a:t>x</a:t>
            </a:r>
            <a:r>
              <a:rPr lang="en-GB" sz="1200" i="1" baseline="-25000" dirty="0" err="1" smtClean="0">
                <a:latin typeface="Times New Roman"/>
                <a:ea typeface="Times New Roman"/>
                <a:cs typeface="Times New Roman"/>
              </a:rPr>
              <a:t>ni</a:t>
            </a:r>
            <a:r>
              <a:rPr lang="en-GB" sz="1200" i="1" dirty="0" smtClean="0">
                <a:latin typeface="Times New Roman"/>
                <a:ea typeface="Times New Roman"/>
                <a:cs typeface="Times New Roman"/>
              </a:rPr>
              <a:t> are covariates</a:t>
            </a:r>
            <a:endParaRPr lang="en-GB" sz="1200" dirty="0" smtClean="0">
              <a:latin typeface="Arial"/>
              <a:ea typeface="Times New Roman"/>
              <a:cs typeface="Times New Roman"/>
            </a:endParaRPr>
          </a:p>
          <a:p>
            <a:pPr algn="just">
              <a:spcAft>
                <a:spcPts val="0"/>
              </a:spcAft>
            </a:pPr>
            <a:r>
              <a:rPr lang="en-GB" sz="1200" i="1" dirty="0" err="1" smtClean="0">
                <a:latin typeface="Times New Roman"/>
                <a:ea typeface="Times New Roman"/>
                <a:cs typeface="Times New Roman"/>
              </a:rPr>
              <a:t>b</a:t>
            </a:r>
            <a:r>
              <a:rPr lang="en-GB" sz="1200" i="1" baseline="-25000" dirty="0" err="1" smtClean="0">
                <a:latin typeface="Times New Roman"/>
                <a:ea typeface="Times New Roman"/>
                <a:cs typeface="Times New Roman"/>
              </a:rPr>
              <a:t>n</a:t>
            </a:r>
            <a:r>
              <a:rPr lang="en-GB" sz="1200" i="1" smtClean="0">
                <a:latin typeface="Times New Roman"/>
                <a:ea typeface="Times New Roman"/>
                <a:cs typeface="Times New Roman"/>
              </a:rPr>
              <a:t> are covariate coefficients</a:t>
            </a:r>
            <a:endParaRPr lang="en-GB" sz="1200" smtClean="0">
              <a:latin typeface="Arial"/>
              <a:ea typeface="Times New Roman"/>
              <a:cs typeface="Times New Roman"/>
            </a:endParaRPr>
          </a:p>
          <a:p>
            <a:endParaRPr lang="en-GB" dirty="0"/>
          </a:p>
        </p:txBody>
      </p:sp>
      <p:sp>
        <p:nvSpPr>
          <p:cNvPr id="4" name="Slide Number Placeholder 3"/>
          <p:cNvSpPr>
            <a:spLocks noGrp="1"/>
          </p:cNvSpPr>
          <p:nvPr>
            <p:ph type="sldNum" sz="quarter" idx="10"/>
          </p:nvPr>
        </p:nvSpPr>
        <p:spPr/>
        <p:txBody>
          <a:bodyPr/>
          <a:lstStyle/>
          <a:p>
            <a:fld id="{F8CE984D-3C14-4C11-BC67-C409225C00EF}" type="slidenum">
              <a:rPr lang="en-GB" smtClean="0"/>
              <a:pPr/>
              <a:t>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90236" y="9507024"/>
            <a:ext cx="21422678" cy="6559987"/>
          </a:xfrm>
        </p:spPr>
        <p:txBody>
          <a:bodyPr/>
          <a:lstStyle/>
          <a:p>
            <a:r>
              <a:rPr lang="en-US" smtClean="0"/>
              <a:t>Click to edit Master title style</a:t>
            </a:r>
            <a:endParaRPr lang="en-GB"/>
          </a:p>
        </p:txBody>
      </p:sp>
      <p:sp>
        <p:nvSpPr>
          <p:cNvPr id="3" name="Subtitle 2"/>
          <p:cNvSpPr>
            <a:spLocks noGrp="1"/>
          </p:cNvSpPr>
          <p:nvPr>
            <p:ph type="subTitle" idx="1"/>
          </p:nvPr>
        </p:nvSpPr>
        <p:spPr>
          <a:xfrm>
            <a:off x="3780473" y="17342167"/>
            <a:ext cx="17642205" cy="7820978"/>
          </a:xfrm>
        </p:spPr>
        <p:txBody>
          <a:bodyPr/>
          <a:lstStyle>
            <a:lvl1pPr marL="0" indent="0" algn="ctr">
              <a:buNone/>
              <a:defRPr>
                <a:solidFill>
                  <a:schemeClr val="tx1">
                    <a:tint val="75000"/>
                  </a:schemeClr>
                </a:solidFill>
              </a:defRPr>
            </a:lvl1pPr>
            <a:lvl2pPr marL="1594485" indent="0" algn="ctr">
              <a:buNone/>
              <a:defRPr>
                <a:solidFill>
                  <a:schemeClr val="tx1">
                    <a:tint val="75000"/>
                  </a:schemeClr>
                </a:solidFill>
              </a:defRPr>
            </a:lvl2pPr>
            <a:lvl3pPr marL="3188970" indent="0" algn="ctr">
              <a:buNone/>
              <a:defRPr>
                <a:solidFill>
                  <a:schemeClr val="tx1">
                    <a:tint val="75000"/>
                  </a:schemeClr>
                </a:solidFill>
              </a:defRPr>
            </a:lvl3pPr>
            <a:lvl4pPr marL="4783455" indent="0" algn="ctr">
              <a:buNone/>
              <a:defRPr>
                <a:solidFill>
                  <a:schemeClr val="tx1">
                    <a:tint val="75000"/>
                  </a:schemeClr>
                </a:solidFill>
              </a:defRPr>
            </a:lvl4pPr>
            <a:lvl5pPr marL="6377940" indent="0" algn="ctr">
              <a:buNone/>
              <a:defRPr>
                <a:solidFill>
                  <a:schemeClr val="tx1">
                    <a:tint val="75000"/>
                  </a:schemeClr>
                </a:solidFill>
              </a:defRPr>
            </a:lvl5pPr>
            <a:lvl6pPr marL="7972425" indent="0" algn="ctr">
              <a:buNone/>
              <a:defRPr>
                <a:solidFill>
                  <a:schemeClr val="tx1">
                    <a:tint val="75000"/>
                  </a:schemeClr>
                </a:solidFill>
              </a:defRPr>
            </a:lvl6pPr>
            <a:lvl7pPr marL="9566910" indent="0" algn="ctr">
              <a:buNone/>
              <a:defRPr>
                <a:solidFill>
                  <a:schemeClr val="tx1">
                    <a:tint val="75000"/>
                  </a:schemeClr>
                </a:solidFill>
              </a:defRPr>
            </a:lvl7pPr>
            <a:lvl8pPr marL="11161395" indent="0" algn="ctr">
              <a:buNone/>
              <a:defRPr>
                <a:solidFill>
                  <a:schemeClr val="tx1">
                    <a:tint val="75000"/>
                  </a:schemeClr>
                </a:solidFill>
              </a:defRPr>
            </a:lvl8pPr>
            <a:lvl9pPr marL="1275588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0C96C50-C108-4FBA-9229-9E594423DA12}" type="datetimeFigureOut">
              <a:rPr lang="en-GB" smtClean="0"/>
              <a:pPr/>
              <a:t>31/03/2015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3947FB-65B6-441E-8FA0-C180DC67D64C}" type="slidenum">
              <a:rPr lang="en-GB" smtClean="0"/>
              <a:pPr/>
              <a:t>‹#›</a:t>
            </a:fld>
            <a:endParaRPr lang="en-GB"/>
          </a:p>
        </p:txBody>
      </p:sp>
    </p:spTree>
    <p:extLst>
      <p:ext uri="{BB962C8B-B14F-4D97-AF65-F5344CB8AC3E}">
        <p14:creationId xmlns:p14="http://schemas.microsoft.com/office/powerpoint/2010/main" val="1388317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0C96C50-C108-4FBA-9229-9E594423DA12}" type="datetimeFigureOut">
              <a:rPr lang="en-GB" smtClean="0"/>
              <a:pPr/>
              <a:t>31/03/2015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3947FB-65B6-441E-8FA0-C180DC67D64C}" type="slidenum">
              <a:rPr lang="en-GB" smtClean="0"/>
              <a:pPr/>
              <a:t>‹#›</a:t>
            </a:fld>
            <a:endParaRPr lang="en-GB"/>
          </a:p>
        </p:txBody>
      </p:sp>
    </p:spTree>
    <p:extLst>
      <p:ext uri="{BB962C8B-B14F-4D97-AF65-F5344CB8AC3E}">
        <p14:creationId xmlns:p14="http://schemas.microsoft.com/office/powerpoint/2010/main" val="889074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62545" y="5469017"/>
            <a:ext cx="15629453" cy="116528316"/>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474184" y="5469017"/>
            <a:ext cx="46468308" cy="11652831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0C96C50-C108-4FBA-9229-9E594423DA12}" type="datetimeFigureOut">
              <a:rPr lang="en-GB" smtClean="0"/>
              <a:pPr/>
              <a:t>31/03/2015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3947FB-65B6-441E-8FA0-C180DC67D64C}" type="slidenum">
              <a:rPr lang="en-GB" smtClean="0"/>
              <a:pPr/>
              <a:t>‹#›</a:t>
            </a:fld>
            <a:endParaRPr lang="en-GB"/>
          </a:p>
        </p:txBody>
      </p:sp>
    </p:spTree>
    <p:extLst>
      <p:ext uri="{BB962C8B-B14F-4D97-AF65-F5344CB8AC3E}">
        <p14:creationId xmlns:p14="http://schemas.microsoft.com/office/powerpoint/2010/main" val="3280116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0C96C50-C108-4FBA-9229-9E594423DA12}" type="datetimeFigureOut">
              <a:rPr lang="en-GB" smtClean="0"/>
              <a:pPr/>
              <a:t>31/03/2015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3947FB-65B6-441E-8FA0-C180DC67D64C}" type="slidenum">
              <a:rPr lang="en-GB" smtClean="0"/>
              <a:pPr/>
              <a:t>‹#›</a:t>
            </a:fld>
            <a:endParaRPr lang="en-GB"/>
          </a:p>
        </p:txBody>
      </p:sp>
    </p:spTree>
    <p:extLst>
      <p:ext uri="{BB962C8B-B14F-4D97-AF65-F5344CB8AC3E}">
        <p14:creationId xmlns:p14="http://schemas.microsoft.com/office/powerpoint/2010/main" val="1765790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90875" y="19665793"/>
            <a:ext cx="21422678" cy="6078260"/>
          </a:xfrm>
        </p:spPr>
        <p:txBody>
          <a:bodyPr anchor="t"/>
          <a:lstStyle>
            <a:lvl1pPr algn="l">
              <a:defRPr sz="14000" b="1" cap="all"/>
            </a:lvl1pPr>
          </a:lstStyle>
          <a:p>
            <a:r>
              <a:rPr lang="en-US" smtClean="0"/>
              <a:t>Click to edit Master title style</a:t>
            </a:r>
            <a:endParaRPr lang="en-GB"/>
          </a:p>
        </p:txBody>
      </p:sp>
      <p:sp>
        <p:nvSpPr>
          <p:cNvPr id="3" name="Text Placeholder 2"/>
          <p:cNvSpPr>
            <a:spLocks noGrp="1"/>
          </p:cNvSpPr>
          <p:nvPr>
            <p:ph type="body" idx="1"/>
          </p:nvPr>
        </p:nvSpPr>
        <p:spPr>
          <a:xfrm>
            <a:off x="1990875" y="12971209"/>
            <a:ext cx="21422678" cy="6694584"/>
          </a:xfrm>
        </p:spPr>
        <p:txBody>
          <a:bodyPr anchor="b"/>
          <a:lstStyle>
            <a:lvl1pPr marL="0" indent="0">
              <a:buNone/>
              <a:defRPr sz="7000">
                <a:solidFill>
                  <a:schemeClr val="tx1">
                    <a:tint val="75000"/>
                  </a:schemeClr>
                </a:solidFill>
              </a:defRPr>
            </a:lvl1pPr>
            <a:lvl2pPr marL="1594485" indent="0">
              <a:buNone/>
              <a:defRPr sz="6300">
                <a:solidFill>
                  <a:schemeClr val="tx1">
                    <a:tint val="75000"/>
                  </a:schemeClr>
                </a:solidFill>
              </a:defRPr>
            </a:lvl2pPr>
            <a:lvl3pPr marL="3188970" indent="0">
              <a:buNone/>
              <a:defRPr sz="5600">
                <a:solidFill>
                  <a:schemeClr val="tx1">
                    <a:tint val="75000"/>
                  </a:schemeClr>
                </a:solidFill>
              </a:defRPr>
            </a:lvl3pPr>
            <a:lvl4pPr marL="4783455" indent="0">
              <a:buNone/>
              <a:defRPr sz="4900">
                <a:solidFill>
                  <a:schemeClr val="tx1">
                    <a:tint val="75000"/>
                  </a:schemeClr>
                </a:solidFill>
              </a:defRPr>
            </a:lvl4pPr>
            <a:lvl5pPr marL="6377940" indent="0">
              <a:buNone/>
              <a:defRPr sz="4900">
                <a:solidFill>
                  <a:schemeClr val="tx1">
                    <a:tint val="75000"/>
                  </a:schemeClr>
                </a:solidFill>
              </a:defRPr>
            </a:lvl5pPr>
            <a:lvl6pPr marL="7972425" indent="0">
              <a:buNone/>
              <a:defRPr sz="4900">
                <a:solidFill>
                  <a:schemeClr val="tx1">
                    <a:tint val="75000"/>
                  </a:schemeClr>
                </a:solidFill>
              </a:defRPr>
            </a:lvl6pPr>
            <a:lvl7pPr marL="9566910" indent="0">
              <a:buNone/>
              <a:defRPr sz="4900">
                <a:solidFill>
                  <a:schemeClr val="tx1">
                    <a:tint val="75000"/>
                  </a:schemeClr>
                </a:solidFill>
              </a:defRPr>
            </a:lvl7pPr>
            <a:lvl8pPr marL="11161395" indent="0">
              <a:buNone/>
              <a:defRPr sz="4900">
                <a:solidFill>
                  <a:schemeClr val="tx1">
                    <a:tint val="75000"/>
                  </a:schemeClr>
                </a:solidFill>
              </a:defRPr>
            </a:lvl8pPr>
            <a:lvl9pPr marL="12755880" indent="0">
              <a:buNone/>
              <a:defRPr sz="4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C96C50-C108-4FBA-9229-9E594423DA12}" type="datetimeFigureOut">
              <a:rPr lang="en-GB" smtClean="0"/>
              <a:pPr/>
              <a:t>31/03/2015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3947FB-65B6-441E-8FA0-C180DC67D64C}" type="slidenum">
              <a:rPr lang="en-GB" smtClean="0"/>
              <a:pPr/>
              <a:t>‹#›</a:t>
            </a:fld>
            <a:endParaRPr lang="en-GB"/>
          </a:p>
        </p:txBody>
      </p:sp>
    </p:spTree>
    <p:extLst>
      <p:ext uri="{BB962C8B-B14F-4D97-AF65-F5344CB8AC3E}">
        <p14:creationId xmlns:p14="http://schemas.microsoft.com/office/powerpoint/2010/main" val="3555994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474184" y="31864818"/>
            <a:ext cx="31048881" cy="90132517"/>
          </a:xfrm>
        </p:spPr>
        <p:txBody>
          <a:bodyPr/>
          <a:lstStyle>
            <a:lvl1pPr>
              <a:defRPr sz="9800"/>
            </a:lvl1pPr>
            <a:lvl2pPr>
              <a:defRPr sz="8400"/>
            </a:lvl2pPr>
            <a:lvl3pPr>
              <a:defRPr sz="7000"/>
            </a:lvl3pPr>
            <a:lvl4pPr>
              <a:defRPr sz="6300"/>
            </a:lvl4pPr>
            <a:lvl5pPr>
              <a:defRPr sz="6300"/>
            </a:lvl5pPr>
            <a:lvl6pPr>
              <a:defRPr sz="6300"/>
            </a:lvl6pPr>
            <a:lvl7pPr>
              <a:defRPr sz="6300"/>
            </a:lvl7pPr>
            <a:lvl8pPr>
              <a:defRPr sz="6300"/>
            </a:lvl8pPr>
            <a:lvl9pPr>
              <a:defRPr sz="6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4943117" y="31864818"/>
            <a:ext cx="31048881" cy="90132517"/>
          </a:xfrm>
        </p:spPr>
        <p:txBody>
          <a:bodyPr/>
          <a:lstStyle>
            <a:lvl1pPr>
              <a:defRPr sz="9800"/>
            </a:lvl1pPr>
            <a:lvl2pPr>
              <a:defRPr sz="8400"/>
            </a:lvl2pPr>
            <a:lvl3pPr>
              <a:defRPr sz="7000"/>
            </a:lvl3pPr>
            <a:lvl4pPr>
              <a:defRPr sz="6300"/>
            </a:lvl4pPr>
            <a:lvl5pPr>
              <a:defRPr sz="6300"/>
            </a:lvl5pPr>
            <a:lvl6pPr>
              <a:defRPr sz="6300"/>
            </a:lvl6pPr>
            <a:lvl7pPr>
              <a:defRPr sz="6300"/>
            </a:lvl7pPr>
            <a:lvl8pPr>
              <a:defRPr sz="6300"/>
            </a:lvl8pPr>
            <a:lvl9pPr>
              <a:defRPr sz="6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0C96C50-C108-4FBA-9229-9E594423DA12}" type="datetimeFigureOut">
              <a:rPr lang="en-GB" smtClean="0"/>
              <a:pPr/>
              <a:t>31/03/2015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3947FB-65B6-441E-8FA0-C180DC67D64C}" type="slidenum">
              <a:rPr lang="en-GB" smtClean="0"/>
              <a:pPr/>
              <a:t>‹#›</a:t>
            </a:fld>
            <a:endParaRPr lang="en-GB"/>
          </a:p>
        </p:txBody>
      </p:sp>
    </p:spTree>
    <p:extLst>
      <p:ext uri="{BB962C8B-B14F-4D97-AF65-F5344CB8AC3E}">
        <p14:creationId xmlns:p14="http://schemas.microsoft.com/office/powerpoint/2010/main" val="93569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60158" y="1225572"/>
            <a:ext cx="22682835" cy="5100638"/>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260158" y="6850442"/>
            <a:ext cx="11135768" cy="2854938"/>
          </a:xfrm>
        </p:spPr>
        <p:txBody>
          <a:bodyPr anchor="b"/>
          <a:lstStyle>
            <a:lvl1pPr marL="0" indent="0">
              <a:buNone/>
              <a:defRPr sz="8400" b="1"/>
            </a:lvl1pPr>
            <a:lvl2pPr marL="1594485" indent="0">
              <a:buNone/>
              <a:defRPr sz="7000" b="1"/>
            </a:lvl2pPr>
            <a:lvl3pPr marL="3188970" indent="0">
              <a:buNone/>
              <a:defRPr sz="6300" b="1"/>
            </a:lvl3pPr>
            <a:lvl4pPr marL="4783455" indent="0">
              <a:buNone/>
              <a:defRPr sz="5600" b="1"/>
            </a:lvl4pPr>
            <a:lvl5pPr marL="6377940" indent="0">
              <a:buNone/>
              <a:defRPr sz="5600" b="1"/>
            </a:lvl5pPr>
            <a:lvl6pPr marL="7972425" indent="0">
              <a:buNone/>
              <a:defRPr sz="5600" b="1"/>
            </a:lvl6pPr>
            <a:lvl7pPr marL="9566910" indent="0">
              <a:buNone/>
              <a:defRPr sz="5600" b="1"/>
            </a:lvl7pPr>
            <a:lvl8pPr marL="11161395" indent="0">
              <a:buNone/>
              <a:defRPr sz="5600" b="1"/>
            </a:lvl8pPr>
            <a:lvl9pPr marL="12755880" indent="0">
              <a:buNone/>
              <a:defRPr sz="5600" b="1"/>
            </a:lvl9pPr>
          </a:lstStyle>
          <a:p>
            <a:pPr lvl="0"/>
            <a:r>
              <a:rPr lang="en-US" smtClean="0"/>
              <a:t>Click to edit Master text styles</a:t>
            </a:r>
          </a:p>
        </p:txBody>
      </p:sp>
      <p:sp>
        <p:nvSpPr>
          <p:cNvPr id="4" name="Content Placeholder 3"/>
          <p:cNvSpPr>
            <a:spLocks noGrp="1"/>
          </p:cNvSpPr>
          <p:nvPr>
            <p:ph sz="half" idx="2"/>
          </p:nvPr>
        </p:nvSpPr>
        <p:spPr>
          <a:xfrm>
            <a:off x="1260158" y="9705380"/>
            <a:ext cx="11135768" cy="17632623"/>
          </a:xfrm>
        </p:spPr>
        <p:txBody>
          <a:bodyPr/>
          <a:lstStyle>
            <a:lvl1pPr>
              <a:defRPr sz="8400"/>
            </a:lvl1pPr>
            <a:lvl2pPr>
              <a:defRPr sz="7000"/>
            </a:lvl2pPr>
            <a:lvl3pPr>
              <a:defRPr sz="6300"/>
            </a:lvl3pPr>
            <a:lvl4pPr>
              <a:defRPr sz="5600"/>
            </a:lvl4pPr>
            <a:lvl5pPr>
              <a:defRPr sz="5600"/>
            </a:lvl5pPr>
            <a:lvl6pPr>
              <a:defRPr sz="5600"/>
            </a:lvl6pPr>
            <a:lvl7pPr>
              <a:defRPr sz="5600"/>
            </a:lvl7pPr>
            <a:lvl8pPr>
              <a:defRPr sz="5600"/>
            </a:lvl8pPr>
            <a:lvl9pPr>
              <a:defRPr sz="5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12802852" y="6850442"/>
            <a:ext cx="11140142" cy="2854938"/>
          </a:xfrm>
        </p:spPr>
        <p:txBody>
          <a:bodyPr anchor="b"/>
          <a:lstStyle>
            <a:lvl1pPr marL="0" indent="0">
              <a:buNone/>
              <a:defRPr sz="8400" b="1"/>
            </a:lvl1pPr>
            <a:lvl2pPr marL="1594485" indent="0">
              <a:buNone/>
              <a:defRPr sz="7000" b="1"/>
            </a:lvl2pPr>
            <a:lvl3pPr marL="3188970" indent="0">
              <a:buNone/>
              <a:defRPr sz="6300" b="1"/>
            </a:lvl3pPr>
            <a:lvl4pPr marL="4783455" indent="0">
              <a:buNone/>
              <a:defRPr sz="5600" b="1"/>
            </a:lvl4pPr>
            <a:lvl5pPr marL="6377940" indent="0">
              <a:buNone/>
              <a:defRPr sz="5600" b="1"/>
            </a:lvl5pPr>
            <a:lvl6pPr marL="7972425" indent="0">
              <a:buNone/>
              <a:defRPr sz="5600" b="1"/>
            </a:lvl6pPr>
            <a:lvl7pPr marL="9566910" indent="0">
              <a:buNone/>
              <a:defRPr sz="5600" b="1"/>
            </a:lvl7pPr>
            <a:lvl8pPr marL="11161395" indent="0">
              <a:buNone/>
              <a:defRPr sz="5600" b="1"/>
            </a:lvl8pPr>
            <a:lvl9pPr marL="12755880" indent="0">
              <a:buNone/>
              <a:defRPr sz="5600" b="1"/>
            </a:lvl9pPr>
          </a:lstStyle>
          <a:p>
            <a:pPr lvl="0"/>
            <a:r>
              <a:rPr lang="en-US" smtClean="0"/>
              <a:t>Click to edit Master text styles</a:t>
            </a:r>
          </a:p>
        </p:txBody>
      </p:sp>
      <p:sp>
        <p:nvSpPr>
          <p:cNvPr id="6" name="Content Placeholder 5"/>
          <p:cNvSpPr>
            <a:spLocks noGrp="1"/>
          </p:cNvSpPr>
          <p:nvPr>
            <p:ph sz="quarter" idx="4"/>
          </p:nvPr>
        </p:nvSpPr>
        <p:spPr>
          <a:xfrm>
            <a:off x="12802852" y="9705380"/>
            <a:ext cx="11140142" cy="17632623"/>
          </a:xfrm>
        </p:spPr>
        <p:txBody>
          <a:bodyPr/>
          <a:lstStyle>
            <a:lvl1pPr>
              <a:defRPr sz="8400"/>
            </a:lvl1pPr>
            <a:lvl2pPr>
              <a:defRPr sz="7000"/>
            </a:lvl2pPr>
            <a:lvl3pPr>
              <a:defRPr sz="6300"/>
            </a:lvl3pPr>
            <a:lvl4pPr>
              <a:defRPr sz="5600"/>
            </a:lvl4pPr>
            <a:lvl5pPr>
              <a:defRPr sz="5600"/>
            </a:lvl5pPr>
            <a:lvl6pPr>
              <a:defRPr sz="5600"/>
            </a:lvl6pPr>
            <a:lvl7pPr>
              <a:defRPr sz="5600"/>
            </a:lvl7pPr>
            <a:lvl8pPr>
              <a:defRPr sz="5600"/>
            </a:lvl8pPr>
            <a:lvl9pPr>
              <a:defRPr sz="5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0C96C50-C108-4FBA-9229-9E594423DA12}" type="datetimeFigureOut">
              <a:rPr lang="en-GB" smtClean="0"/>
              <a:pPr/>
              <a:t>31/03/2015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C3947FB-65B6-441E-8FA0-C180DC67D64C}" type="slidenum">
              <a:rPr lang="en-GB" smtClean="0"/>
              <a:pPr/>
              <a:t>‹#›</a:t>
            </a:fld>
            <a:endParaRPr lang="en-GB"/>
          </a:p>
        </p:txBody>
      </p:sp>
    </p:spTree>
    <p:extLst>
      <p:ext uri="{BB962C8B-B14F-4D97-AF65-F5344CB8AC3E}">
        <p14:creationId xmlns:p14="http://schemas.microsoft.com/office/powerpoint/2010/main" val="1142963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0C96C50-C108-4FBA-9229-9E594423DA12}" type="datetimeFigureOut">
              <a:rPr lang="en-GB" smtClean="0"/>
              <a:pPr/>
              <a:t>31/03/2015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C3947FB-65B6-441E-8FA0-C180DC67D64C}" type="slidenum">
              <a:rPr lang="en-GB" smtClean="0"/>
              <a:pPr/>
              <a:t>‹#›</a:t>
            </a:fld>
            <a:endParaRPr lang="en-GB"/>
          </a:p>
        </p:txBody>
      </p:sp>
    </p:spTree>
    <p:extLst>
      <p:ext uri="{BB962C8B-B14F-4D97-AF65-F5344CB8AC3E}">
        <p14:creationId xmlns:p14="http://schemas.microsoft.com/office/powerpoint/2010/main" val="3614664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C96C50-C108-4FBA-9229-9E594423DA12}" type="datetimeFigureOut">
              <a:rPr lang="en-GB" smtClean="0"/>
              <a:pPr/>
              <a:t>31/03/2015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C3947FB-65B6-441E-8FA0-C180DC67D64C}" type="slidenum">
              <a:rPr lang="en-GB" smtClean="0"/>
              <a:pPr/>
              <a:t>‹#›</a:t>
            </a:fld>
            <a:endParaRPr lang="en-GB"/>
          </a:p>
        </p:txBody>
      </p:sp>
    </p:spTree>
    <p:extLst>
      <p:ext uri="{BB962C8B-B14F-4D97-AF65-F5344CB8AC3E}">
        <p14:creationId xmlns:p14="http://schemas.microsoft.com/office/powerpoint/2010/main" val="4119634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159" y="1218486"/>
            <a:ext cx="8291663" cy="5185648"/>
          </a:xfrm>
        </p:spPr>
        <p:txBody>
          <a:bodyPr anchor="b"/>
          <a:lstStyle>
            <a:lvl1pPr algn="l">
              <a:defRPr sz="7000" b="1"/>
            </a:lvl1pPr>
          </a:lstStyle>
          <a:p>
            <a:r>
              <a:rPr lang="en-US" smtClean="0"/>
              <a:t>Click to edit Master title style</a:t>
            </a:r>
            <a:endParaRPr lang="en-GB"/>
          </a:p>
        </p:txBody>
      </p:sp>
      <p:sp>
        <p:nvSpPr>
          <p:cNvPr id="3" name="Content Placeholder 2"/>
          <p:cNvSpPr>
            <a:spLocks noGrp="1"/>
          </p:cNvSpPr>
          <p:nvPr>
            <p:ph idx="1"/>
          </p:nvPr>
        </p:nvSpPr>
        <p:spPr>
          <a:xfrm>
            <a:off x="9853732" y="1218488"/>
            <a:ext cx="14089261" cy="26119517"/>
          </a:xfrm>
        </p:spPr>
        <p:txBody>
          <a:bodyPr/>
          <a:lstStyle>
            <a:lvl1pPr>
              <a:defRPr sz="11200"/>
            </a:lvl1pPr>
            <a:lvl2pPr>
              <a:defRPr sz="9800"/>
            </a:lvl2pPr>
            <a:lvl3pPr>
              <a:defRPr sz="8400"/>
            </a:lvl3pPr>
            <a:lvl4pPr>
              <a:defRPr sz="7000"/>
            </a:lvl4pPr>
            <a:lvl5pPr>
              <a:defRPr sz="7000"/>
            </a:lvl5pPr>
            <a:lvl6pPr>
              <a:defRPr sz="7000"/>
            </a:lvl6pPr>
            <a:lvl7pPr>
              <a:defRPr sz="7000"/>
            </a:lvl7pPr>
            <a:lvl8pPr>
              <a:defRPr sz="7000"/>
            </a:lvl8pPr>
            <a:lvl9pPr>
              <a:defRPr sz="7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1260159" y="6404136"/>
            <a:ext cx="8291663" cy="20933869"/>
          </a:xfrm>
        </p:spPr>
        <p:txBody>
          <a:bodyPr/>
          <a:lstStyle>
            <a:lvl1pPr marL="0" indent="0">
              <a:buNone/>
              <a:defRPr sz="4900"/>
            </a:lvl1pPr>
            <a:lvl2pPr marL="1594485" indent="0">
              <a:buNone/>
              <a:defRPr sz="4200"/>
            </a:lvl2pPr>
            <a:lvl3pPr marL="3188970" indent="0">
              <a:buNone/>
              <a:defRPr sz="3500"/>
            </a:lvl3pPr>
            <a:lvl4pPr marL="4783455" indent="0">
              <a:buNone/>
              <a:defRPr sz="3100"/>
            </a:lvl4pPr>
            <a:lvl5pPr marL="6377940" indent="0">
              <a:buNone/>
              <a:defRPr sz="3100"/>
            </a:lvl5pPr>
            <a:lvl6pPr marL="7972425" indent="0">
              <a:buNone/>
              <a:defRPr sz="3100"/>
            </a:lvl6pPr>
            <a:lvl7pPr marL="9566910" indent="0">
              <a:buNone/>
              <a:defRPr sz="3100"/>
            </a:lvl7pPr>
            <a:lvl8pPr marL="11161395" indent="0">
              <a:buNone/>
              <a:defRPr sz="3100"/>
            </a:lvl8pPr>
            <a:lvl9pPr marL="12755880" indent="0">
              <a:buNone/>
              <a:defRPr sz="3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C96C50-C108-4FBA-9229-9E594423DA12}" type="datetimeFigureOut">
              <a:rPr lang="en-GB" smtClean="0"/>
              <a:pPr/>
              <a:t>31/03/2015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3947FB-65B6-441E-8FA0-C180DC67D64C}" type="slidenum">
              <a:rPr lang="en-GB" smtClean="0"/>
              <a:pPr/>
              <a:t>‹#›</a:t>
            </a:fld>
            <a:endParaRPr lang="en-GB"/>
          </a:p>
        </p:txBody>
      </p:sp>
    </p:spTree>
    <p:extLst>
      <p:ext uri="{BB962C8B-B14F-4D97-AF65-F5344CB8AC3E}">
        <p14:creationId xmlns:p14="http://schemas.microsoft.com/office/powerpoint/2010/main" val="808769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9994" y="21422678"/>
            <a:ext cx="15121890" cy="2529068"/>
          </a:xfrm>
        </p:spPr>
        <p:txBody>
          <a:bodyPr anchor="b"/>
          <a:lstStyle>
            <a:lvl1pPr algn="l">
              <a:defRPr sz="7000" b="1"/>
            </a:lvl1pPr>
          </a:lstStyle>
          <a:p>
            <a:r>
              <a:rPr lang="en-US" smtClean="0"/>
              <a:t>Click to edit Master title style</a:t>
            </a:r>
            <a:endParaRPr lang="en-GB"/>
          </a:p>
        </p:txBody>
      </p:sp>
      <p:sp>
        <p:nvSpPr>
          <p:cNvPr id="3" name="Picture Placeholder 2"/>
          <p:cNvSpPr>
            <a:spLocks noGrp="1"/>
          </p:cNvSpPr>
          <p:nvPr>
            <p:ph type="pic" idx="1"/>
          </p:nvPr>
        </p:nvSpPr>
        <p:spPr>
          <a:xfrm>
            <a:off x="4939994" y="2734508"/>
            <a:ext cx="15121890" cy="18362295"/>
          </a:xfrm>
        </p:spPr>
        <p:txBody>
          <a:bodyPr/>
          <a:lstStyle>
            <a:lvl1pPr marL="0" indent="0">
              <a:buNone/>
              <a:defRPr sz="11200"/>
            </a:lvl1pPr>
            <a:lvl2pPr marL="1594485" indent="0">
              <a:buNone/>
              <a:defRPr sz="9800"/>
            </a:lvl2pPr>
            <a:lvl3pPr marL="3188970" indent="0">
              <a:buNone/>
              <a:defRPr sz="8400"/>
            </a:lvl3pPr>
            <a:lvl4pPr marL="4783455" indent="0">
              <a:buNone/>
              <a:defRPr sz="7000"/>
            </a:lvl4pPr>
            <a:lvl5pPr marL="6377940" indent="0">
              <a:buNone/>
              <a:defRPr sz="7000"/>
            </a:lvl5pPr>
            <a:lvl6pPr marL="7972425" indent="0">
              <a:buNone/>
              <a:defRPr sz="7000"/>
            </a:lvl6pPr>
            <a:lvl7pPr marL="9566910" indent="0">
              <a:buNone/>
              <a:defRPr sz="7000"/>
            </a:lvl7pPr>
            <a:lvl8pPr marL="11161395" indent="0">
              <a:buNone/>
              <a:defRPr sz="7000"/>
            </a:lvl8pPr>
            <a:lvl9pPr marL="12755880" indent="0">
              <a:buNone/>
              <a:defRPr sz="7000"/>
            </a:lvl9pPr>
          </a:lstStyle>
          <a:p>
            <a:endParaRPr lang="en-GB"/>
          </a:p>
        </p:txBody>
      </p:sp>
      <p:sp>
        <p:nvSpPr>
          <p:cNvPr id="4" name="Text Placeholder 3"/>
          <p:cNvSpPr>
            <a:spLocks noGrp="1"/>
          </p:cNvSpPr>
          <p:nvPr>
            <p:ph type="body" sz="half" idx="2"/>
          </p:nvPr>
        </p:nvSpPr>
        <p:spPr>
          <a:xfrm>
            <a:off x="4939994" y="23951746"/>
            <a:ext cx="15121890" cy="3591697"/>
          </a:xfrm>
        </p:spPr>
        <p:txBody>
          <a:bodyPr/>
          <a:lstStyle>
            <a:lvl1pPr marL="0" indent="0">
              <a:buNone/>
              <a:defRPr sz="4900"/>
            </a:lvl1pPr>
            <a:lvl2pPr marL="1594485" indent="0">
              <a:buNone/>
              <a:defRPr sz="4200"/>
            </a:lvl2pPr>
            <a:lvl3pPr marL="3188970" indent="0">
              <a:buNone/>
              <a:defRPr sz="3500"/>
            </a:lvl3pPr>
            <a:lvl4pPr marL="4783455" indent="0">
              <a:buNone/>
              <a:defRPr sz="3100"/>
            </a:lvl4pPr>
            <a:lvl5pPr marL="6377940" indent="0">
              <a:buNone/>
              <a:defRPr sz="3100"/>
            </a:lvl5pPr>
            <a:lvl6pPr marL="7972425" indent="0">
              <a:buNone/>
              <a:defRPr sz="3100"/>
            </a:lvl6pPr>
            <a:lvl7pPr marL="9566910" indent="0">
              <a:buNone/>
              <a:defRPr sz="3100"/>
            </a:lvl7pPr>
            <a:lvl8pPr marL="11161395" indent="0">
              <a:buNone/>
              <a:defRPr sz="3100"/>
            </a:lvl8pPr>
            <a:lvl9pPr marL="12755880" indent="0">
              <a:buNone/>
              <a:defRPr sz="3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C96C50-C108-4FBA-9229-9E594423DA12}" type="datetimeFigureOut">
              <a:rPr lang="en-GB" smtClean="0"/>
              <a:pPr/>
              <a:t>31/03/2015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3947FB-65B6-441E-8FA0-C180DC67D64C}" type="slidenum">
              <a:rPr lang="en-GB" smtClean="0"/>
              <a:pPr/>
              <a:t>‹#›</a:t>
            </a:fld>
            <a:endParaRPr lang="en-GB"/>
          </a:p>
        </p:txBody>
      </p:sp>
    </p:spTree>
    <p:extLst>
      <p:ext uri="{BB962C8B-B14F-4D97-AF65-F5344CB8AC3E}">
        <p14:creationId xmlns:p14="http://schemas.microsoft.com/office/powerpoint/2010/main" val="382350393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60158" y="1225572"/>
            <a:ext cx="22682835" cy="5100638"/>
          </a:xfrm>
          <a:prstGeom prst="rect">
            <a:avLst/>
          </a:prstGeom>
        </p:spPr>
        <p:txBody>
          <a:bodyPr vert="horz" lIns="318897" tIns="159449" rIns="318897" bIns="159449"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1260158" y="7140895"/>
            <a:ext cx="22682835" cy="20197110"/>
          </a:xfrm>
          <a:prstGeom prst="rect">
            <a:avLst/>
          </a:prstGeom>
        </p:spPr>
        <p:txBody>
          <a:bodyPr vert="horz" lIns="318897" tIns="159449" rIns="318897" bIns="15944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1260158" y="28365214"/>
            <a:ext cx="5880735" cy="1629370"/>
          </a:xfrm>
          <a:prstGeom prst="rect">
            <a:avLst/>
          </a:prstGeom>
        </p:spPr>
        <p:txBody>
          <a:bodyPr vert="horz" lIns="318897" tIns="159449" rIns="318897" bIns="159449" rtlCol="0" anchor="ctr"/>
          <a:lstStyle>
            <a:lvl1pPr algn="l">
              <a:defRPr sz="4200">
                <a:solidFill>
                  <a:schemeClr val="tx1">
                    <a:tint val="75000"/>
                  </a:schemeClr>
                </a:solidFill>
              </a:defRPr>
            </a:lvl1pPr>
          </a:lstStyle>
          <a:p>
            <a:fld id="{10C96C50-C108-4FBA-9229-9E594423DA12}" type="datetimeFigureOut">
              <a:rPr lang="en-GB" smtClean="0"/>
              <a:pPr/>
              <a:t>31/03/2015</a:t>
            </a:fld>
            <a:endParaRPr lang="en-GB"/>
          </a:p>
        </p:txBody>
      </p:sp>
      <p:sp>
        <p:nvSpPr>
          <p:cNvPr id="5" name="Footer Placeholder 4"/>
          <p:cNvSpPr>
            <a:spLocks noGrp="1"/>
          </p:cNvSpPr>
          <p:nvPr>
            <p:ph type="ftr" sz="quarter" idx="3"/>
          </p:nvPr>
        </p:nvSpPr>
        <p:spPr>
          <a:xfrm>
            <a:off x="8611076" y="28365214"/>
            <a:ext cx="7980998" cy="1629370"/>
          </a:xfrm>
          <a:prstGeom prst="rect">
            <a:avLst/>
          </a:prstGeom>
        </p:spPr>
        <p:txBody>
          <a:bodyPr vert="horz" lIns="318897" tIns="159449" rIns="318897" bIns="159449" rtlCol="0" anchor="ctr"/>
          <a:lstStyle>
            <a:lvl1pPr algn="ctr">
              <a:defRPr sz="4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8062258" y="28365214"/>
            <a:ext cx="5880735" cy="1629370"/>
          </a:xfrm>
          <a:prstGeom prst="rect">
            <a:avLst/>
          </a:prstGeom>
        </p:spPr>
        <p:txBody>
          <a:bodyPr vert="horz" lIns="318897" tIns="159449" rIns="318897" bIns="159449" rtlCol="0" anchor="ctr"/>
          <a:lstStyle>
            <a:lvl1pPr algn="r">
              <a:defRPr sz="4200">
                <a:solidFill>
                  <a:schemeClr val="tx1">
                    <a:tint val="75000"/>
                  </a:schemeClr>
                </a:solidFill>
              </a:defRPr>
            </a:lvl1pPr>
          </a:lstStyle>
          <a:p>
            <a:fld id="{DC3947FB-65B6-441E-8FA0-C180DC67D64C}" type="slidenum">
              <a:rPr lang="en-GB" smtClean="0"/>
              <a:pPr/>
              <a:t>‹#›</a:t>
            </a:fld>
            <a:endParaRPr lang="en-GB"/>
          </a:p>
        </p:txBody>
      </p:sp>
    </p:spTree>
    <p:extLst>
      <p:ext uri="{BB962C8B-B14F-4D97-AF65-F5344CB8AC3E}">
        <p14:creationId xmlns:p14="http://schemas.microsoft.com/office/powerpoint/2010/main" val="177299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188970" rtl="0" eaLnBrk="1" latinLnBrk="0" hangingPunct="1">
        <a:spcBef>
          <a:spcPct val="0"/>
        </a:spcBef>
        <a:buNone/>
        <a:defRPr sz="15300" kern="1200">
          <a:solidFill>
            <a:schemeClr val="tx1"/>
          </a:solidFill>
          <a:latin typeface="+mj-lt"/>
          <a:ea typeface="+mj-ea"/>
          <a:cs typeface="+mj-cs"/>
        </a:defRPr>
      </a:lvl1pPr>
    </p:titleStyle>
    <p:bodyStyle>
      <a:lvl1pPr marL="1195864" indent="-1195864" algn="l" defTabSz="3188970" rtl="0" eaLnBrk="1" latinLnBrk="0" hangingPunct="1">
        <a:spcBef>
          <a:spcPct val="20000"/>
        </a:spcBef>
        <a:buFont typeface="Arial" pitchFamily="34" charset="0"/>
        <a:buChar char="•"/>
        <a:defRPr sz="11200" kern="1200">
          <a:solidFill>
            <a:schemeClr val="tx1"/>
          </a:solidFill>
          <a:latin typeface="+mn-lt"/>
          <a:ea typeface="+mn-ea"/>
          <a:cs typeface="+mn-cs"/>
        </a:defRPr>
      </a:lvl1pPr>
      <a:lvl2pPr marL="2591038" indent="-996553" algn="l" defTabSz="3188970" rtl="0" eaLnBrk="1" latinLnBrk="0" hangingPunct="1">
        <a:spcBef>
          <a:spcPct val="20000"/>
        </a:spcBef>
        <a:buFont typeface="Arial" pitchFamily="34" charset="0"/>
        <a:buChar char="–"/>
        <a:defRPr sz="9800" kern="1200">
          <a:solidFill>
            <a:schemeClr val="tx1"/>
          </a:solidFill>
          <a:latin typeface="+mn-lt"/>
          <a:ea typeface="+mn-ea"/>
          <a:cs typeface="+mn-cs"/>
        </a:defRPr>
      </a:lvl2pPr>
      <a:lvl3pPr marL="3986213" indent="-797243" algn="l" defTabSz="3188970" rtl="0" eaLnBrk="1" latinLnBrk="0" hangingPunct="1">
        <a:spcBef>
          <a:spcPct val="20000"/>
        </a:spcBef>
        <a:buFont typeface="Arial" pitchFamily="34" charset="0"/>
        <a:buChar char="•"/>
        <a:defRPr sz="8400" kern="1200">
          <a:solidFill>
            <a:schemeClr val="tx1"/>
          </a:solidFill>
          <a:latin typeface="+mn-lt"/>
          <a:ea typeface="+mn-ea"/>
          <a:cs typeface="+mn-cs"/>
        </a:defRPr>
      </a:lvl3pPr>
      <a:lvl4pPr marL="5580698" indent="-797243" algn="l" defTabSz="3188970" rtl="0" eaLnBrk="1" latinLnBrk="0" hangingPunct="1">
        <a:spcBef>
          <a:spcPct val="20000"/>
        </a:spcBef>
        <a:buFont typeface="Arial" pitchFamily="34" charset="0"/>
        <a:buChar char="–"/>
        <a:defRPr sz="7000" kern="1200">
          <a:solidFill>
            <a:schemeClr val="tx1"/>
          </a:solidFill>
          <a:latin typeface="+mn-lt"/>
          <a:ea typeface="+mn-ea"/>
          <a:cs typeface="+mn-cs"/>
        </a:defRPr>
      </a:lvl4pPr>
      <a:lvl5pPr marL="7175183" indent="-797243" algn="l" defTabSz="3188970" rtl="0" eaLnBrk="1" latinLnBrk="0" hangingPunct="1">
        <a:spcBef>
          <a:spcPct val="20000"/>
        </a:spcBef>
        <a:buFont typeface="Arial" pitchFamily="34" charset="0"/>
        <a:buChar char="»"/>
        <a:defRPr sz="7000" kern="1200">
          <a:solidFill>
            <a:schemeClr val="tx1"/>
          </a:solidFill>
          <a:latin typeface="+mn-lt"/>
          <a:ea typeface="+mn-ea"/>
          <a:cs typeface="+mn-cs"/>
        </a:defRPr>
      </a:lvl5pPr>
      <a:lvl6pPr marL="8769668" indent="-797243" algn="l" defTabSz="3188970" rtl="0" eaLnBrk="1" latinLnBrk="0" hangingPunct="1">
        <a:spcBef>
          <a:spcPct val="20000"/>
        </a:spcBef>
        <a:buFont typeface="Arial" pitchFamily="34" charset="0"/>
        <a:buChar char="•"/>
        <a:defRPr sz="7000" kern="1200">
          <a:solidFill>
            <a:schemeClr val="tx1"/>
          </a:solidFill>
          <a:latin typeface="+mn-lt"/>
          <a:ea typeface="+mn-ea"/>
          <a:cs typeface="+mn-cs"/>
        </a:defRPr>
      </a:lvl6pPr>
      <a:lvl7pPr marL="10364153" indent="-797243" algn="l" defTabSz="3188970" rtl="0" eaLnBrk="1" latinLnBrk="0" hangingPunct="1">
        <a:spcBef>
          <a:spcPct val="20000"/>
        </a:spcBef>
        <a:buFont typeface="Arial" pitchFamily="34" charset="0"/>
        <a:buChar char="•"/>
        <a:defRPr sz="7000" kern="1200">
          <a:solidFill>
            <a:schemeClr val="tx1"/>
          </a:solidFill>
          <a:latin typeface="+mn-lt"/>
          <a:ea typeface="+mn-ea"/>
          <a:cs typeface="+mn-cs"/>
        </a:defRPr>
      </a:lvl7pPr>
      <a:lvl8pPr marL="11958638" indent="-797243" algn="l" defTabSz="3188970" rtl="0" eaLnBrk="1" latinLnBrk="0" hangingPunct="1">
        <a:spcBef>
          <a:spcPct val="20000"/>
        </a:spcBef>
        <a:buFont typeface="Arial" pitchFamily="34" charset="0"/>
        <a:buChar char="•"/>
        <a:defRPr sz="7000" kern="1200">
          <a:solidFill>
            <a:schemeClr val="tx1"/>
          </a:solidFill>
          <a:latin typeface="+mn-lt"/>
          <a:ea typeface="+mn-ea"/>
          <a:cs typeface="+mn-cs"/>
        </a:defRPr>
      </a:lvl8pPr>
      <a:lvl9pPr marL="13553123" indent="-797243" algn="l" defTabSz="3188970" rtl="0" eaLnBrk="1" latinLnBrk="0" hangingPunct="1">
        <a:spcBef>
          <a:spcPct val="20000"/>
        </a:spcBef>
        <a:buFont typeface="Arial" pitchFamily="34" charset="0"/>
        <a:buChar char="•"/>
        <a:defRPr sz="7000" kern="1200">
          <a:solidFill>
            <a:schemeClr val="tx1"/>
          </a:solidFill>
          <a:latin typeface="+mn-lt"/>
          <a:ea typeface="+mn-ea"/>
          <a:cs typeface="+mn-cs"/>
        </a:defRPr>
      </a:lvl9pPr>
    </p:bodyStyle>
    <p:otherStyle>
      <a:defPPr>
        <a:defRPr lang="en-US"/>
      </a:defPPr>
      <a:lvl1pPr marL="0" algn="l" defTabSz="3188970" rtl="0" eaLnBrk="1" latinLnBrk="0" hangingPunct="1">
        <a:defRPr sz="6300" kern="1200">
          <a:solidFill>
            <a:schemeClr val="tx1"/>
          </a:solidFill>
          <a:latin typeface="+mn-lt"/>
          <a:ea typeface="+mn-ea"/>
          <a:cs typeface="+mn-cs"/>
        </a:defRPr>
      </a:lvl1pPr>
      <a:lvl2pPr marL="1594485" algn="l" defTabSz="3188970" rtl="0" eaLnBrk="1" latinLnBrk="0" hangingPunct="1">
        <a:defRPr sz="6300" kern="1200">
          <a:solidFill>
            <a:schemeClr val="tx1"/>
          </a:solidFill>
          <a:latin typeface="+mn-lt"/>
          <a:ea typeface="+mn-ea"/>
          <a:cs typeface="+mn-cs"/>
        </a:defRPr>
      </a:lvl2pPr>
      <a:lvl3pPr marL="3188970" algn="l" defTabSz="3188970" rtl="0" eaLnBrk="1" latinLnBrk="0" hangingPunct="1">
        <a:defRPr sz="6300" kern="1200">
          <a:solidFill>
            <a:schemeClr val="tx1"/>
          </a:solidFill>
          <a:latin typeface="+mn-lt"/>
          <a:ea typeface="+mn-ea"/>
          <a:cs typeface="+mn-cs"/>
        </a:defRPr>
      </a:lvl3pPr>
      <a:lvl4pPr marL="4783455" algn="l" defTabSz="3188970" rtl="0" eaLnBrk="1" latinLnBrk="0" hangingPunct="1">
        <a:defRPr sz="6300" kern="1200">
          <a:solidFill>
            <a:schemeClr val="tx1"/>
          </a:solidFill>
          <a:latin typeface="+mn-lt"/>
          <a:ea typeface="+mn-ea"/>
          <a:cs typeface="+mn-cs"/>
        </a:defRPr>
      </a:lvl4pPr>
      <a:lvl5pPr marL="6377940" algn="l" defTabSz="3188970" rtl="0" eaLnBrk="1" latinLnBrk="0" hangingPunct="1">
        <a:defRPr sz="6300" kern="1200">
          <a:solidFill>
            <a:schemeClr val="tx1"/>
          </a:solidFill>
          <a:latin typeface="+mn-lt"/>
          <a:ea typeface="+mn-ea"/>
          <a:cs typeface="+mn-cs"/>
        </a:defRPr>
      </a:lvl5pPr>
      <a:lvl6pPr marL="7972425" algn="l" defTabSz="3188970" rtl="0" eaLnBrk="1" latinLnBrk="0" hangingPunct="1">
        <a:defRPr sz="6300" kern="1200">
          <a:solidFill>
            <a:schemeClr val="tx1"/>
          </a:solidFill>
          <a:latin typeface="+mn-lt"/>
          <a:ea typeface="+mn-ea"/>
          <a:cs typeface="+mn-cs"/>
        </a:defRPr>
      </a:lvl6pPr>
      <a:lvl7pPr marL="9566910" algn="l" defTabSz="3188970" rtl="0" eaLnBrk="1" latinLnBrk="0" hangingPunct="1">
        <a:defRPr sz="6300" kern="1200">
          <a:solidFill>
            <a:schemeClr val="tx1"/>
          </a:solidFill>
          <a:latin typeface="+mn-lt"/>
          <a:ea typeface="+mn-ea"/>
          <a:cs typeface="+mn-cs"/>
        </a:defRPr>
      </a:lvl7pPr>
      <a:lvl8pPr marL="11161395" algn="l" defTabSz="3188970" rtl="0" eaLnBrk="1" latinLnBrk="0" hangingPunct="1">
        <a:defRPr sz="6300" kern="1200">
          <a:solidFill>
            <a:schemeClr val="tx1"/>
          </a:solidFill>
          <a:latin typeface="+mn-lt"/>
          <a:ea typeface="+mn-ea"/>
          <a:cs typeface="+mn-cs"/>
        </a:defRPr>
      </a:lvl8pPr>
      <a:lvl9pPr marL="12755880" algn="l" defTabSz="3188970" rtl="0" eaLnBrk="1" latinLnBrk="0" hangingPunct="1">
        <a:defRPr sz="6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chart" Target="../charts/chart1.xml"/><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print"/>
          <a:stretch>
            <a:fillRect/>
          </a:stretch>
        </p:blipFill>
        <p:spPr>
          <a:xfrm>
            <a:off x="22703032" y="828305"/>
            <a:ext cx="1564014" cy="2016224"/>
          </a:xfrm>
          <a:prstGeom prst="rect">
            <a:avLst/>
          </a:prstGeom>
        </p:spPr>
      </p:pic>
      <p:sp>
        <p:nvSpPr>
          <p:cNvPr id="4" name="Rectangle 3"/>
          <p:cNvSpPr/>
          <p:nvPr/>
        </p:nvSpPr>
        <p:spPr>
          <a:xfrm>
            <a:off x="936279" y="2844528"/>
            <a:ext cx="23402600" cy="1631216"/>
          </a:xfrm>
          <a:prstGeom prst="rect">
            <a:avLst/>
          </a:prstGeom>
          <a:solidFill>
            <a:srgbClr val="7030A0"/>
          </a:solidFill>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ctr"/>
            <a:r>
              <a:rPr lang="en-GB" sz="3600" b="1" i="1" dirty="0" smtClean="0">
                <a:solidFill>
                  <a:schemeClr val="bg1"/>
                </a:solidFill>
              </a:rPr>
              <a:t>Sigrid Gibson </a:t>
            </a:r>
            <a:r>
              <a:rPr lang="en-GB" sz="3600" baseline="30000" dirty="0" smtClean="0">
                <a:solidFill>
                  <a:prstClr val="white"/>
                </a:solidFill>
              </a:rPr>
              <a:t>a</a:t>
            </a:r>
            <a:r>
              <a:rPr lang="en-GB" sz="3200" dirty="0" smtClean="0">
                <a:solidFill>
                  <a:prstClr val="white"/>
                </a:solidFill>
              </a:rPr>
              <a:t> </a:t>
            </a:r>
            <a:r>
              <a:rPr lang="en-GB" sz="3600" b="1" i="1" dirty="0" smtClean="0">
                <a:solidFill>
                  <a:schemeClr val="bg1"/>
                </a:solidFill>
              </a:rPr>
              <a:t> and Margaret </a:t>
            </a:r>
            <a:r>
              <a:rPr lang="en-GB" sz="3600" b="1" i="1" dirty="0" err="1" smtClean="0">
                <a:solidFill>
                  <a:schemeClr val="bg1"/>
                </a:solidFill>
              </a:rPr>
              <a:t>Ashwell</a:t>
            </a:r>
            <a:r>
              <a:rPr lang="en-GB" sz="3600" b="1" i="1" dirty="0" smtClean="0">
                <a:solidFill>
                  <a:schemeClr val="bg1"/>
                </a:solidFill>
              </a:rPr>
              <a:t> </a:t>
            </a:r>
            <a:r>
              <a:rPr lang="en-GB" sz="3600" baseline="30000" dirty="0">
                <a:solidFill>
                  <a:schemeClr val="bg1"/>
                </a:solidFill>
              </a:rPr>
              <a:t>b </a:t>
            </a:r>
            <a:endParaRPr lang="en-GB" sz="3600" b="1" i="1" baseline="30000" dirty="0">
              <a:solidFill>
                <a:schemeClr val="bg1"/>
              </a:solidFill>
            </a:endParaRPr>
          </a:p>
          <a:p>
            <a:pPr algn="ctr"/>
            <a:r>
              <a:rPr lang="en-GB" sz="3200" baseline="30000" dirty="0" smtClean="0">
                <a:solidFill>
                  <a:schemeClr val="bg1"/>
                </a:solidFill>
              </a:rPr>
              <a:t>a</a:t>
            </a:r>
            <a:r>
              <a:rPr lang="en-GB" sz="2800" dirty="0" smtClean="0">
                <a:solidFill>
                  <a:schemeClr val="bg1"/>
                </a:solidFill>
              </a:rPr>
              <a:t> </a:t>
            </a:r>
            <a:r>
              <a:rPr lang="en-GB" sz="3200" dirty="0" smtClean="0">
                <a:solidFill>
                  <a:schemeClr val="bg1"/>
                </a:solidFill>
              </a:rPr>
              <a:t>Sig-Nurture Ltd, Surrey, UK, GU1 2TF and </a:t>
            </a:r>
            <a:r>
              <a:rPr lang="en-GB" sz="3200" baseline="30000" dirty="0" smtClean="0">
                <a:solidFill>
                  <a:schemeClr val="bg1"/>
                </a:solidFill>
              </a:rPr>
              <a:t>b </a:t>
            </a:r>
            <a:r>
              <a:rPr lang="en-GB" sz="3200" dirty="0" smtClean="0">
                <a:solidFill>
                  <a:schemeClr val="bg1"/>
                </a:solidFill>
              </a:rPr>
              <a:t>Ashwell </a:t>
            </a:r>
            <a:r>
              <a:rPr lang="en-GB" sz="3200" dirty="0">
                <a:solidFill>
                  <a:schemeClr val="bg1"/>
                </a:solidFill>
              </a:rPr>
              <a:t>Associates, </a:t>
            </a:r>
            <a:r>
              <a:rPr lang="en-GB" sz="3200" dirty="0" smtClean="0">
                <a:solidFill>
                  <a:schemeClr val="bg1"/>
                </a:solidFill>
              </a:rPr>
              <a:t>Ashwell, Herts., UK,  SG7 5PZ. </a:t>
            </a:r>
          </a:p>
          <a:p>
            <a:pPr algn="ctr"/>
            <a:r>
              <a:rPr lang="en-GB" sz="3200" dirty="0" smtClean="0">
                <a:solidFill>
                  <a:schemeClr val="bg1"/>
                </a:solidFill>
              </a:rPr>
              <a:t>Contact: sigrid@sig-nurture.com</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65006" y="28983432"/>
            <a:ext cx="5112743" cy="1202556"/>
          </a:xfrm>
          <a:prstGeom prst="rect">
            <a:avLst/>
          </a:prstGeom>
        </p:spPr>
      </p:pic>
      <p:sp>
        <p:nvSpPr>
          <p:cNvPr id="29" name="Subtitle 2"/>
          <p:cNvSpPr txBox="1">
            <a:spLocks/>
          </p:cNvSpPr>
          <p:nvPr/>
        </p:nvSpPr>
        <p:spPr>
          <a:xfrm>
            <a:off x="936279" y="4572720"/>
            <a:ext cx="23402600" cy="4464496"/>
          </a:xfrm>
          <a:prstGeom prst="rect">
            <a:avLst/>
          </a:prstGeom>
          <a:solidFill>
            <a:schemeClr val="accent3">
              <a:lumMod val="75000"/>
            </a:schemeClr>
          </a:solidFill>
          <a:ln/>
        </p:spPr>
        <p:style>
          <a:lnRef idx="1">
            <a:schemeClr val="accent4"/>
          </a:lnRef>
          <a:fillRef idx="3">
            <a:schemeClr val="accent4"/>
          </a:fillRef>
          <a:effectRef idx="2">
            <a:schemeClr val="accent4"/>
          </a:effectRef>
          <a:fontRef idx="minor">
            <a:schemeClr val="lt1"/>
          </a:fontRef>
        </p:style>
        <p:txBody>
          <a:bodyPr vert="horz" lIns="318897" tIns="159449" rIns="318897" bIns="159449" rtlCol="0">
            <a:noAutofit/>
          </a:bodyPr>
          <a:lstStyle>
            <a:lvl1pPr marL="0" indent="0" algn="ctr" defTabSz="3188970" rtl="0" eaLnBrk="1" latinLnBrk="0" hangingPunct="1">
              <a:spcBef>
                <a:spcPct val="20000"/>
              </a:spcBef>
              <a:buFont typeface="Arial" pitchFamily="34" charset="0"/>
              <a:buNone/>
              <a:defRPr sz="11200" kern="1200">
                <a:solidFill>
                  <a:schemeClr val="tx1">
                    <a:tint val="75000"/>
                  </a:schemeClr>
                </a:solidFill>
                <a:latin typeface="+mn-lt"/>
                <a:ea typeface="+mn-ea"/>
                <a:cs typeface="+mn-cs"/>
              </a:defRPr>
            </a:lvl1pPr>
            <a:lvl2pPr marL="1594485" indent="0" algn="ctr" defTabSz="3188970" rtl="0" eaLnBrk="1" latinLnBrk="0" hangingPunct="1">
              <a:spcBef>
                <a:spcPct val="20000"/>
              </a:spcBef>
              <a:buFont typeface="Arial" pitchFamily="34" charset="0"/>
              <a:buNone/>
              <a:defRPr sz="9800" kern="1200">
                <a:solidFill>
                  <a:schemeClr val="tx1">
                    <a:tint val="75000"/>
                  </a:schemeClr>
                </a:solidFill>
                <a:latin typeface="+mn-lt"/>
                <a:ea typeface="+mn-ea"/>
                <a:cs typeface="+mn-cs"/>
              </a:defRPr>
            </a:lvl2pPr>
            <a:lvl3pPr marL="3188970" indent="0" algn="ctr" defTabSz="3188970" rtl="0" eaLnBrk="1" latinLnBrk="0" hangingPunct="1">
              <a:spcBef>
                <a:spcPct val="20000"/>
              </a:spcBef>
              <a:buFont typeface="Arial" pitchFamily="34" charset="0"/>
              <a:buNone/>
              <a:defRPr sz="8400" kern="1200">
                <a:solidFill>
                  <a:schemeClr val="tx1">
                    <a:tint val="75000"/>
                  </a:schemeClr>
                </a:solidFill>
                <a:latin typeface="+mn-lt"/>
                <a:ea typeface="+mn-ea"/>
                <a:cs typeface="+mn-cs"/>
              </a:defRPr>
            </a:lvl3pPr>
            <a:lvl4pPr marL="4783455" indent="0" algn="ctr" defTabSz="3188970" rtl="0" eaLnBrk="1" latinLnBrk="0" hangingPunct="1">
              <a:spcBef>
                <a:spcPct val="20000"/>
              </a:spcBef>
              <a:buFont typeface="Arial" pitchFamily="34" charset="0"/>
              <a:buNone/>
              <a:defRPr sz="7000" kern="1200">
                <a:solidFill>
                  <a:schemeClr val="tx1">
                    <a:tint val="75000"/>
                  </a:schemeClr>
                </a:solidFill>
                <a:latin typeface="+mn-lt"/>
                <a:ea typeface="+mn-ea"/>
                <a:cs typeface="+mn-cs"/>
              </a:defRPr>
            </a:lvl4pPr>
            <a:lvl5pPr marL="6377940" indent="0" algn="ctr" defTabSz="3188970" rtl="0" eaLnBrk="1" latinLnBrk="0" hangingPunct="1">
              <a:spcBef>
                <a:spcPct val="20000"/>
              </a:spcBef>
              <a:buFont typeface="Arial" pitchFamily="34" charset="0"/>
              <a:buNone/>
              <a:defRPr sz="7000" kern="1200">
                <a:solidFill>
                  <a:schemeClr val="tx1">
                    <a:tint val="75000"/>
                  </a:schemeClr>
                </a:solidFill>
                <a:latin typeface="+mn-lt"/>
                <a:ea typeface="+mn-ea"/>
                <a:cs typeface="+mn-cs"/>
              </a:defRPr>
            </a:lvl5pPr>
            <a:lvl6pPr marL="7972425" indent="0" algn="ctr" defTabSz="3188970" rtl="0" eaLnBrk="1" latinLnBrk="0" hangingPunct="1">
              <a:spcBef>
                <a:spcPct val="20000"/>
              </a:spcBef>
              <a:buFont typeface="Arial" pitchFamily="34" charset="0"/>
              <a:buNone/>
              <a:defRPr sz="7000" kern="1200">
                <a:solidFill>
                  <a:schemeClr val="tx1">
                    <a:tint val="75000"/>
                  </a:schemeClr>
                </a:solidFill>
                <a:latin typeface="+mn-lt"/>
                <a:ea typeface="+mn-ea"/>
                <a:cs typeface="+mn-cs"/>
              </a:defRPr>
            </a:lvl6pPr>
            <a:lvl7pPr marL="9566910" indent="0" algn="ctr" defTabSz="3188970" rtl="0" eaLnBrk="1" latinLnBrk="0" hangingPunct="1">
              <a:spcBef>
                <a:spcPct val="20000"/>
              </a:spcBef>
              <a:buFont typeface="Arial" pitchFamily="34" charset="0"/>
              <a:buNone/>
              <a:defRPr sz="7000" kern="1200">
                <a:solidFill>
                  <a:schemeClr val="tx1">
                    <a:tint val="75000"/>
                  </a:schemeClr>
                </a:solidFill>
                <a:latin typeface="+mn-lt"/>
                <a:ea typeface="+mn-ea"/>
                <a:cs typeface="+mn-cs"/>
              </a:defRPr>
            </a:lvl7pPr>
            <a:lvl8pPr marL="11161395" indent="0" algn="ctr" defTabSz="3188970" rtl="0" eaLnBrk="1" latinLnBrk="0" hangingPunct="1">
              <a:spcBef>
                <a:spcPct val="20000"/>
              </a:spcBef>
              <a:buFont typeface="Arial" pitchFamily="34" charset="0"/>
              <a:buNone/>
              <a:defRPr sz="7000" kern="1200">
                <a:solidFill>
                  <a:schemeClr val="tx1">
                    <a:tint val="75000"/>
                  </a:schemeClr>
                </a:solidFill>
                <a:latin typeface="+mn-lt"/>
                <a:ea typeface="+mn-ea"/>
                <a:cs typeface="+mn-cs"/>
              </a:defRPr>
            </a:lvl8pPr>
            <a:lvl9pPr marL="12755880" indent="0" algn="ctr" defTabSz="3188970" rtl="0" eaLnBrk="1" latinLnBrk="0" hangingPunct="1">
              <a:spcBef>
                <a:spcPct val="20000"/>
              </a:spcBef>
              <a:buFont typeface="Arial" pitchFamily="34" charset="0"/>
              <a:buNone/>
              <a:defRPr sz="7000" kern="1200">
                <a:solidFill>
                  <a:schemeClr val="tx1">
                    <a:tint val="75000"/>
                  </a:schemeClr>
                </a:solidFill>
                <a:latin typeface="+mn-lt"/>
                <a:ea typeface="+mn-ea"/>
                <a:cs typeface="+mn-cs"/>
              </a:defRPr>
            </a:lvl9pPr>
          </a:lstStyle>
          <a:p>
            <a:r>
              <a:rPr lang="en-GB" sz="4000" i="1" dirty="0" smtClean="0">
                <a:solidFill>
                  <a:schemeClr val="bg1">
                    <a:lumMod val="95000"/>
                  </a:schemeClr>
                </a:solidFill>
              </a:rPr>
              <a:t>Introduction and Aim</a:t>
            </a:r>
          </a:p>
          <a:p>
            <a:r>
              <a:rPr lang="en-GB" sz="3600" dirty="0" smtClean="0">
                <a:solidFill>
                  <a:schemeClr val="bg1">
                    <a:lumMod val="95000"/>
                  </a:schemeClr>
                </a:solidFill>
              </a:rPr>
              <a:t>We have previously shown that using BMI as a sole proxy for obesity, and ignoring measures of central obesity such as waist to height ratio (WHtR), would misclassify around 10% of the whole UK population, and more than 25% of those of normal weight, as “not at risk’’</a:t>
            </a:r>
            <a:r>
              <a:rPr lang="en-GB" sz="3600" baseline="30000" dirty="0" smtClean="0">
                <a:solidFill>
                  <a:schemeClr val="bg1">
                    <a:lumMod val="95000"/>
                  </a:schemeClr>
                </a:solidFill>
              </a:rPr>
              <a:t>1</a:t>
            </a:r>
          </a:p>
          <a:p>
            <a:r>
              <a:rPr lang="en-GB" sz="3600" dirty="0" smtClean="0">
                <a:solidFill>
                  <a:schemeClr val="bg1"/>
                </a:solidFill>
              </a:rPr>
              <a:t>We explored the implications of this ‘misclassification’ in screening for the cardiometabolic risk factors, total cholesterol (TC) and glycated haemoglobin (HbA1c) using data from the Health Survey for England 2009 (HSE).  </a:t>
            </a:r>
          </a:p>
          <a:p>
            <a:r>
              <a:rPr lang="en-GB" sz="3600" dirty="0" smtClean="0">
                <a:solidFill>
                  <a:schemeClr val="bg1"/>
                </a:solidFill>
              </a:rPr>
              <a:t>There were 2917 adults aged 16y and over.</a:t>
            </a:r>
          </a:p>
          <a:p>
            <a:endParaRPr lang="en-GB" sz="3600" b="1" baseline="30000" dirty="0" smtClean="0">
              <a:solidFill>
                <a:schemeClr val="tx1"/>
              </a:solidFill>
            </a:endParaRPr>
          </a:p>
        </p:txBody>
      </p:sp>
      <p:sp>
        <p:nvSpPr>
          <p:cNvPr id="25" name="TextBox 24"/>
          <p:cNvSpPr txBox="1"/>
          <p:nvPr/>
        </p:nvSpPr>
        <p:spPr>
          <a:xfrm>
            <a:off x="936279" y="11701512"/>
            <a:ext cx="12025336" cy="4247317"/>
          </a:xfrm>
          <a:prstGeom prst="rect">
            <a:avLst/>
          </a:prstGeom>
          <a:solidFill>
            <a:srgbClr val="7030A0"/>
          </a:soli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en-GB" sz="5400" i="1" dirty="0" smtClean="0"/>
              <a:t>Results</a:t>
            </a:r>
            <a:r>
              <a:rPr lang="en-GB" sz="4000" i="1" dirty="0" smtClean="0"/>
              <a:t>  </a:t>
            </a:r>
          </a:p>
          <a:p>
            <a:pPr marL="742950" indent="-742950">
              <a:buFont typeface="+mj-lt"/>
              <a:buAutoNum type="arabicPeriod"/>
            </a:pPr>
            <a:r>
              <a:rPr lang="en-GB" sz="3600" dirty="0" smtClean="0"/>
              <a:t>34% of adults (41% of men and 29% of women) classified as ‘non-overweight’ by BMI, have WHtR exceeding 0.5 ( Fig 1)</a:t>
            </a:r>
          </a:p>
          <a:p>
            <a:pPr marL="742950" indent="-742950">
              <a:buFont typeface="+mj-lt"/>
              <a:buAutoNum type="arabicPeriod"/>
            </a:pPr>
            <a:endParaRPr lang="en-GB" sz="3600" dirty="0" smtClean="0"/>
          </a:p>
          <a:p>
            <a:pPr marL="742950" indent="-742950">
              <a:buFont typeface="+mj-lt"/>
              <a:buAutoNum type="arabicPeriod"/>
            </a:pPr>
            <a:r>
              <a:rPr lang="en-GB" sz="3600" dirty="0" smtClean="0"/>
              <a:t>Overall, 12% of the total population would be missed by BMI screening - the non-overweight ‘apples’ (346/2917).</a:t>
            </a:r>
          </a:p>
          <a:p>
            <a:pPr marL="742950" indent="-742950">
              <a:buFont typeface="+mj-lt"/>
              <a:buAutoNum type="arabicPeriod"/>
            </a:pPr>
            <a:endParaRPr lang="en-GB" sz="3600" dirty="0" smtClean="0"/>
          </a:p>
        </p:txBody>
      </p:sp>
      <p:sp>
        <p:nvSpPr>
          <p:cNvPr id="31" name="TextBox 30"/>
          <p:cNvSpPr txBox="1"/>
          <p:nvPr/>
        </p:nvSpPr>
        <p:spPr>
          <a:xfrm>
            <a:off x="13609687" y="20846528"/>
            <a:ext cx="3672408" cy="1061829"/>
          </a:xfrm>
          <a:prstGeom prst="rect">
            <a:avLst/>
          </a:prstGeom>
          <a:noFill/>
        </p:spPr>
        <p:txBody>
          <a:bodyPr wrap="square" rtlCol="0">
            <a:spAutoFit/>
          </a:bodyPr>
          <a:lstStyle/>
          <a:p>
            <a:endParaRPr lang="en-GB" dirty="0"/>
          </a:p>
        </p:txBody>
      </p:sp>
      <p:sp>
        <p:nvSpPr>
          <p:cNvPr id="32" name="TextBox 31"/>
          <p:cNvSpPr txBox="1"/>
          <p:nvPr/>
        </p:nvSpPr>
        <p:spPr>
          <a:xfrm>
            <a:off x="936279" y="16382032"/>
            <a:ext cx="11953328" cy="3416320"/>
          </a:xfrm>
          <a:prstGeom prst="rect">
            <a:avLst/>
          </a:prstGeom>
          <a:solidFill>
            <a:srgbClr val="7030A0"/>
          </a:solidFill>
        </p:spPr>
        <p:style>
          <a:lnRef idx="0">
            <a:schemeClr val="accent4"/>
          </a:lnRef>
          <a:fillRef idx="3">
            <a:schemeClr val="accent4"/>
          </a:fillRef>
          <a:effectRef idx="3">
            <a:schemeClr val="accent4"/>
          </a:effectRef>
          <a:fontRef idx="minor">
            <a:schemeClr val="lt1"/>
          </a:fontRef>
        </p:style>
        <p:txBody>
          <a:bodyPr wrap="square" rtlCol="0">
            <a:spAutoFit/>
          </a:bodyPr>
          <a:lstStyle/>
          <a:p>
            <a:pPr marL="742950" indent="-742950">
              <a:buFont typeface="+mj-lt"/>
              <a:buAutoNum type="arabicPeriod" startAt="3"/>
            </a:pPr>
            <a:r>
              <a:rPr lang="en-GB" sz="3600" i="1" dirty="0" smtClean="0"/>
              <a:t> </a:t>
            </a:r>
            <a:r>
              <a:rPr lang="en-GB" sz="3600" dirty="0" smtClean="0"/>
              <a:t>The group with low/normal BMI but high WHtR (non-overweight ‘apples’) had significantly higher mean TC than the group with high BMI but low WHtR  (overweight ‘pears’) (5.73mmol/L; SE 0.08 vs. 4.98mmol/L; SE 0.11; P&lt;0.0001) </a:t>
            </a:r>
          </a:p>
          <a:p>
            <a:pPr marL="742950" indent="-742950"/>
            <a:r>
              <a:rPr lang="en-GB" sz="3600" dirty="0" smtClean="0"/>
              <a:t>       (Fig 2). </a:t>
            </a:r>
          </a:p>
        </p:txBody>
      </p:sp>
      <p:sp>
        <p:nvSpPr>
          <p:cNvPr id="20" name="TextBox 19"/>
          <p:cNvSpPr txBox="1"/>
          <p:nvPr/>
        </p:nvSpPr>
        <p:spPr>
          <a:xfrm>
            <a:off x="936279" y="20198456"/>
            <a:ext cx="11953328" cy="3970318"/>
          </a:xfrm>
          <a:prstGeom prst="rect">
            <a:avLst/>
          </a:prstGeom>
          <a:solidFill>
            <a:srgbClr val="7030A0"/>
          </a:solidFill>
          <a:ln>
            <a:headEnd/>
            <a:tailEnd/>
          </a:ln>
        </p:spPr>
        <p:style>
          <a:lnRef idx="0">
            <a:schemeClr val="accent4"/>
          </a:lnRef>
          <a:fillRef idx="3">
            <a:schemeClr val="accent4"/>
          </a:fillRef>
          <a:effectRef idx="3">
            <a:schemeClr val="accent4"/>
          </a:effectRef>
          <a:fontRef idx="minor">
            <a:schemeClr val="lt1"/>
          </a:fontRef>
        </p:style>
        <p:txBody>
          <a:bodyPr wrap="square" rtlCol="0">
            <a:spAutoFit/>
          </a:bodyPr>
          <a:lstStyle/>
          <a:p>
            <a:pPr marL="742950" indent="-742950">
              <a:buFont typeface="+mj-lt"/>
              <a:buAutoNum type="arabicPeriod" startAt="4"/>
            </a:pPr>
            <a:r>
              <a:rPr lang="en-GB" sz="3600" dirty="0" smtClean="0"/>
              <a:t>Similarly, HbA1c levels were higher among non-overweight ‘apples’ than among overweight ‘pears’ (5.62% SE 0.03 </a:t>
            </a:r>
            <a:r>
              <a:rPr lang="en-GB" sz="3600" dirty="0" err="1" smtClean="0"/>
              <a:t>vs</a:t>
            </a:r>
            <a:r>
              <a:rPr lang="en-GB" sz="3600" dirty="0" smtClean="0"/>
              <a:t> 5.33% SE 0.04; P&lt;0.0001)</a:t>
            </a:r>
          </a:p>
          <a:p>
            <a:pPr marL="742950" indent="-742950">
              <a:buFont typeface="+mj-lt"/>
              <a:buAutoNum type="arabicPeriod" startAt="4"/>
            </a:pPr>
            <a:endParaRPr lang="en-GB" sz="3600" dirty="0"/>
          </a:p>
          <a:p>
            <a:pPr marL="742950" indent="-742950">
              <a:buAutoNum type="arabicPeriod" startAt="5"/>
            </a:pPr>
            <a:r>
              <a:rPr lang="en-GB" sz="3600" dirty="0" smtClean="0"/>
              <a:t>These differences were also significant in both sexes</a:t>
            </a:r>
          </a:p>
          <a:p>
            <a:pPr marL="742950" indent="-742950"/>
            <a:r>
              <a:rPr lang="en-GB" sz="3600" dirty="0" smtClean="0"/>
              <a:t>       (Fig 3).</a:t>
            </a:r>
            <a:endParaRPr lang="en-GB" sz="3600" dirty="0"/>
          </a:p>
          <a:p>
            <a:endParaRPr lang="en-GB" sz="3600" dirty="0" smtClean="0"/>
          </a:p>
        </p:txBody>
      </p:sp>
      <p:sp>
        <p:nvSpPr>
          <p:cNvPr id="23" name="TextBox 22"/>
          <p:cNvSpPr txBox="1"/>
          <p:nvPr/>
        </p:nvSpPr>
        <p:spPr>
          <a:xfrm>
            <a:off x="936279" y="9181232"/>
            <a:ext cx="12025336" cy="2308324"/>
          </a:xfrm>
          <a:prstGeom prst="rect">
            <a:avLst/>
          </a:prstGeom>
          <a:solidFill>
            <a:schemeClr val="accent3">
              <a:lumMod val="75000"/>
            </a:schemeClr>
          </a:solidFill>
        </p:spPr>
        <p:txBody>
          <a:bodyPr wrap="square" rtlCol="0">
            <a:spAutoFit/>
          </a:bodyPr>
          <a:lstStyle/>
          <a:p>
            <a:pPr algn="ctr"/>
            <a:r>
              <a:rPr lang="en-GB" sz="4800" i="1" dirty="0" smtClean="0">
                <a:solidFill>
                  <a:schemeClr val="bg1"/>
                </a:solidFill>
              </a:rPr>
              <a:t>Methods </a:t>
            </a:r>
          </a:p>
          <a:p>
            <a:pPr algn="ctr"/>
            <a:r>
              <a:rPr lang="en-GB" sz="3200" dirty="0" smtClean="0">
                <a:solidFill>
                  <a:schemeClr val="bg1"/>
                </a:solidFill>
              </a:rPr>
              <a:t>The HSE population was classified into four groups (2x2) using standard boundary values of BMI (&lt;&gt;25kg/m</a:t>
            </a:r>
            <a:r>
              <a:rPr lang="en-GB" sz="3200" baseline="30000" dirty="0" smtClean="0">
                <a:solidFill>
                  <a:schemeClr val="bg1"/>
                </a:solidFill>
              </a:rPr>
              <a:t>2</a:t>
            </a:r>
            <a:r>
              <a:rPr lang="en-GB" sz="3200" dirty="0" smtClean="0">
                <a:solidFill>
                  <a:schemeClr val="bg1"/>
                </a:solidFill>
              </a:rPr>
              <a:t>) and WHtR (&lt;&gt;0.5)</a:t>
            </a:r>
          </a:p>
          <a:p>
            <a:pPr algn="ctr"/>
            <a:endParaRPr lang="en-GB" sz="3200" dirty="0">
              <a:solidFill>
                <a:schemeClr val="bg1"/>
              </a:solidFill>
            </a:endParaRPr>
          </a:p>
        </p:txBody>
      </p:sp>
      <p:sp>
        <p:nvSpPr>
          <p:cNvPr id="24" name="TextBox 23"/>
          <p:cNvSpPr txBox="1"/>
          <p:nvPr/>
        </p:nvSpPr>
        <p:spPr>
          <a:xfrm>
            <a:off x="792263" y="24446928"/>
            <a:ext cx="11953328" cy="3600986"/>
          </a:xfrm>
          <a:prstGeom prst="rect">
            <a:avLst/>
          </a:prstGeom>
          <a:solidFill>
            <a:schemeClr val="accent3">
              <a:lumMod val="75000"/>
            </a:schemeClr>
          </a:solidFill>
          <a:ln>
            <a:solidFill>
              <a:schemeClr val="accent3">
                <a:lumMod val="50000"/>
              </a:schemeClr>
            </a:solidFill>
          </a:ln>
        </p:spPr>
        <p:txBody>
          <a:bodyPr wrap="square" rtlCol="0">
            <a:spAutoFit/>
          </a:bodyPr>
          <a:lstStyle/>
          <a:p>
            <a:pPr algn="ctr"/>
            <a:r>
              <a:rPr lang="en-GB" sz="4800" i="1" dirty="0" smtClean="0">
                <a:solidFill>
                  <a:schemeClr val="bg1"/>
                </a:solidFill>
              </a:rPr>
              <a:t>Conclusions: </a:t>
            </a:r>
          </a:p>
          <a:p>
            <a:pPr algn="ctr"/>
            <a:r>
              <a:rPr lang="en-GB" sz="3600" dirty="0" smtClean="0">
                <a:solidFill>
                  <a:schemeClr val="bg1"/>
                </a:solidFill>
              </a:rPr>
              <a:t>This study not only supports our previous findings on the superiority of WHtR over BMI as a primary screening method for morbidity</a:t>
            </a:r>
            <a:r>
              <a:rPr lang="en-GB" sz="3600" baseline="30000" dirty="0" smtClean="0">
                <a:solidFill>
                  <a:schemeClr val="bg1"/>
                </a:solidFill>
              </a:rPr>
              <a:t>2</a:t>
            </a:r>
            <a:r>
              <a:rPr lang="en-GB" sz="3600" dirty="0" smtClean="0">
                <a:solidFill>
                  <a:schemeClr val="bg1"/>
                </a:solidFill>
              </a:rPr>
              <a:t> and mortality</a:t>
            </a:r>
            <a:r>
              <a:rPr lang="en-GB" sz="3600" baseline="30000" dirty="0" smtClean="0">
                <a:solidFill>
                  <a:schemeClr val="bg1"/>
                </a:solidFill>
              </a:rPr>
              <a:t>3 </a:t>
            </a:r>
            <a:r>
              <a:rPr lang="en-GB" sz="3600" dirty="0" smtClean="0">
                <a:solidFill>
                  <a:schemeClr val="bg1"/>
                </a:solidFill>
              </a:rPr>
              <a:t>risk, but it also demonstrates the potentially severe implications of misclassification by BMI alone in screening for cardiometabolic risk factors.</a:t>
            </a:r>
            <a:endParaRPr lang="en-GB" sz="3600" dirty="0">
              <a:solidFill>
                <a:schemeClr val="bg1"/>
              </a:solidFill>
            </a:endParaRPr>
          </a:p>
        </p:txBody>
      </p:sp>
      <p:sp>
        <p:nvSpPr>
          <p:cNvPr id="27" name="TextBox 26"/>
          <p:cNvSpPr txBox="1"/>
          <p:nvPr/>
        </p:nvSpPr>
        <p:spPr>
          <a:xfrm>
            <a:off x="5688807" y="28323865"/>
            <a:ext cx="14041560" cy="1938992"/>
          </a:xfrm>
          <a:prstGeom prst="rect">
            <a:avLst/>
          </a:prstGeom>
          <a:solidFill>
            <a:srgbClr val="7030A0"/>
          </a:solidFill>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2000" dirty="0" smtClean="0"/>
              <a:t>1.Ashwell M, Gibson S. A proposal for a primary screening tool: 'Keep your waist circumference to less than half your height'.</a:t>
            </a:r>
          </a:p>
          <a:p>
            <a:r>
              <a:rPr lang="en-US" sz="2000" dirty="0" smtClean="0"/>
              <a:t> </a:t>
            </a:r>
            <a:r>
              <a:rPr lang="en-US" sz="2000" i="1" dirty="0" smtClean="0"/>
              <a:t>BMC Med. </a:t>
            </a:r>
            <a:r>
              <a:rPr lang="en-US" sz="2000" dirty="0" smtClean="0"/>
              <a:t>2014;12:207.</a:t>
            </a:r>
            <a:endParaRPr lang="en-GB" sz="2000" dirty="0" smtClean="0"/>
          </a:p>
          <a:p>
            <a:r>
              <a:rPr lang="en-US" sz="2000" dirty="0" smtClean="0"/>
              <a:t>2.Ashwell M, Gunn P, Gibson S. Waist-to-height ratio is a better screening tool than waist circumference and BMI for adult cardiometabolic risk factors: systematic review and meta-analysis. </a:t>
            </a:r>
            <a:r>
              <a:rPr lang="en-US" sz="2000" i="1" dirty="0" err="1" smtClean="0"/>
              <a:t>Obes</a:t>
            </a:r>
            <a:r>
              <a:rPr lang="en-US" sz="2000" i="1" dirty="0" smtClean="0"/>
              <a:t> Rev. </a:t>
            </a:r>
            <a:r>
              <a:rPr lang="en-US" sz="2000" dirty="0" smtClean="0"/>
              <a:t>2012;13(3):275-286.</a:t>
            </a:r>
            <a:endParaRPr lang="en-GB" sz="2000" dirty="0" smtClean="0"/>
          </a:p>
          <a:p>
            <a:r>
              <a:rPr lang="en-GB" sz="2000" dirty="0" smtClean="0"/>
              <a:t>3.Ashwell M, Mayhew L, Richardson J, Rickayzen B. Waist-to-height ratio is more predictive of years of life lost than body mass index. </a:t>
            </a:r>
            <a:r>
              <a:rPr lang="en-GB" sz="2000" i="1" dirty="0" err="1" smtClean="0"/>
              <a:t>PLoS</a:t>
            </a:r>
            <a:r>
              <a:rPr lang="en-GB" sz="2000" i="1" dirty="0" smtClean="0"/>
              <a:t> One. </a:t>
            </a:r>
            <a:r>
              <a:rPr lang="en-GB" sz="2000" dirty="0" smtClean="0"/>
              <a:t>2014;9(9):e103483       </a:t>
            </a:r>
            <a:endParaRPr lang="en-GB" sz="2000" dirty="0"/>
          </a:p>
        </p:txBody>
      </p:sp>
      <p:sp>
        <p:nvSpPr>
          <p:cNvPr id="2" name="Title 1"/>
          <p:cNvSpPr>
            <a:spLocks noGrp="1"/>
          </p:cNvSpPr>
          <p:nvPr>
            <p:ph type="ctrTitle"/>
          </p:nvPr>
        </p:nvSpPr>
        <p:spPr>
          <a:xfrm>
            <a:off x="0" y="0"/>
            <a:ext cx="24266871" cy="2748768"/>
          </a:xfrm>
          <a:noFill/>
          <a:ln w="28575">
            <a:noFill/>
          </a:ln>
        </p:spPr>
        <p:style>
          <a:lnRef idx="1">
            <a:schemeClr val="accent3"/>
          </a:lnRef>
          <a:fillRef idx="3">
            <a:schemeClr val="accent3"/>
          </a:fillRef>
          <a:effectRef idx="2">
            <a:schemeClr val="accent3"/>
          </a:effectRef>
          <a:fontRef idx="minor">
            <a:schemeClr val="lt1"/>
          </a:fontRef>
        </p:style>
        <p:txBody>
          <a:bodyPr>
            <a:noAutofit/>
          </a:bodyPr>
          <a:lstStyle/>
          <a:p>
            <a:r>
              <a:rPr lang="en-GB" sz="4400" b="1" dirty="0" smtClean="0">
                <a:solidFill>
                  <a:schemeClr val="tx1"/>
                </a:solidFill>
              </a:rPr>
              <a:t>Non-overweight ‘apples’ have higher </a:t>
            </a:r>
            <a:r>
              <a:rPr lang="en-GB" sz="4400" b="1" dirty="0" smtClean="0">
                <a:solidFill>
                  <a:schemeClr val="tx1"/>
                </a:solidFill>
              </a:rPr>
              <a:t>levels of </a:t>
            </a:r>
            <a:r>
              <a:rPr lang="en-GB" sz="4400" b="1" dirty="0" err="1" smtClean="0">
                <a:solidFill>
                  <a:schemeClr val="tx1"/>
                </a:solidFill>
              </a:rPr>
              <a:t>cardiometabolic</a:t>
            </a:r>
            <a:r>
              <a:rPr lang="en-GB" sz="4400" b="1" dirty="0" smtClean="0">
                <a:solidFill>
                  <a:schemeClr val="tx1"/>
                </a:solidFill>
              </a:rPr>
              <a:t> </a:t>
            </a:r>
            <a:r>
              <a:rPr lang="en-GB" sz="4400" b="1" dirty="0" smtClean="0">
                <a:solidFill>
                  <a:schemeClr val="tx1"/>
                </a:solidFill>
              </a:rPr>
              <a:t>risk factors than overweight ‘pears’: </a:t>
            </a:r>
            <a:br>
              <a:rPr lang="en-GB" sz="4400" b="1" dirty="0" smtClean="0">
                <a:solidFill>
                  <a:schemeClr val="tx1"/>
                </a:solidFill>
              </a:rPr>
            </a:br>
            <a:r>
              <a:rPr lang="en-GB" sz="4400" b="1" dirty="0" smtClean="0">
                <a:solidFill>
                  <a:schemeClr val="tx1"/>
                </a:solidFill>
              </a:rPr>
              <a:t>	waist-to-height ratio is a better screening tool than BMI</a:t>
            </a:r>
            <a:br>
              <a:rPr lang="en-GB" sz="4400" b="1" dirty="0" smtClean="0">
                <a:solidFill>
                  <a:schemeClr val="tx1"/>
                </a:solidFill>
              </a:rPr>
            </a:br>
            <a:r>
              <a:rPr lang="en-GB" sz="4400" b="1" dirty="0" smtClean="0">
                <a:solidFill>
                  <a:schemeClr val="tx1"/>
                </a:solidFill>
              </a:rPr>
              <a:t> for blood levels of </a:t>
            </a:r>
            <a:br>
              <a:rPr lang="en-GB" sz="4400" b="1" dirty="0" smtClean="0">
                <a:solidFill>
                  <a:schemeClr val="tx1"/>
                </a:solidFill>
              </a:rPr>
            </a:br>
            <a:r>
              <a:rPr lang="en-GB" sz="4400" b="1" dirty="0" smtClean="0">
                <a:solidFill>
                  <a:schemeClr val="tx1"/>
                </a:solidFill>
              </a:rPr>
              <a:t>cholesterol and glycated haemoglobin</a:t>
            </a:r>
            <a:endParaRPr lang="en-GB" sz="4400" b="1" dirty="0">
              <a:solidFill>
                <a:schemeClr val="tx1"/>
              </a:solidFill>
            </a:endParaRPr>
          </a:p>
        </p:txBody>
      </p:sp>
      <p:sp>
        <p:nvSpPr>
          <p:cNvPr id="8" name="TextBox 7"/>
          <p:cNvSpPr txBox="1"/>
          <p:nvPr/>
        </p:nvSpPr>
        <p:spPr>
          <a:xfrm>
            <a:off x="14329767" y="9109224"/>
            <a:ext cx="10153128" cy="523220"/>
          </a:xfrm>
          <a:prstGeom prst="rect">
            <a:avLst/>
          </a:prstGeom>
          <a:noFill/>
        </p:spPr>
        <p:txBody>
          <a:bodyPr wrap="square" rtlCol="0">
            <a:spAutoFit/>
          </a:bodyPr>
          <a:lstStyle/>
          <a:p>
            <a:r>
              <a:rPr lang="en-US" sz="2800" dirty="0" smtClean="0"/>
              <a:t>Fig 1 Prevalence of high WHtR (0.5) according to BMI status</a:t>
            </a:r>
            <a:endParaRPr lang="en-US" sz="2800" dirty="0"/>
          </a:p>
        </p:txBody>
      </p:sp>
      <p:sp>
        <p:nvSpPr>
          <p:cNvPr id="35" name="TextBox 34"/>
          <p:cNvSpPr txBox="1"/>
          <p:nvPr/>
        </p:nvSpPr>
        <p:spPr>
          <a:xfrm>
            <a:off x="13465671" y="14365808"/>
            <a:ext cx="11305256" cy="523220"/>
          </a:xfrm>
          <a:prstGeom prst="rect">
            <a:avLst/>
          </a:prstGeom>
          <a:noFill/>
        </p:spPr>
        <p:txBody>
          <a:bodyPr wrap="square" rtlCol="0">
            <a:spAutoFit/>
          </a:bodyPr>
          <a:lstStyle/>
          <a:p>
            <a:pPr algn="ctr"/>
            <a:r>
              <a:rPr lang="en-US" sz="2800" dirty="0" smtClean="0"/>
              <a:t>Fig 2 Total cholesterol (</a:t>
            </a:r>
            <a:r>
              <a:rPr lang="en-US" sz="2800" dirty="0" err="1" smtClean="0"/>
              <a:t>mmol</a:t>
            </a:r>
            <a:r>
              <a:rPr lang="en-US" sz="2800" dirty="0" smtClean="0"/>
              <a:t>/L) according to classification by BMI and WHtR</a:t>
            </a:r>
            <a:endParaRPr lang="en-US" sz="2800" dirty="0"/>
          </a:p>
        </p:txBody>
      </p:sp>
      <p:graphicFrame>
        <p:nvGraphicFramePr>
          <p:cNvPr id="51" name="Chart 50"/>
          <p:cNvGraphicFramePr>
            <a:graphicFrameLocks/>
          </p:cNvGraphicFramePr>
          <p:nvPr>
            <p:extLst>
              <p:ext uri="{D42A27DB-BD31-4B8C-83A1-F6EECF244321}">
                <p14:modId xmlns:p14="http://schemas.microsoft.com/office/powerpoint/2010/main" val="4160966119"/>
              </p:ext>
            </p:extLst>
          </p:nvPr>
        </p:nvGraphicFramePr>
        <p:xfrm>
          <a:off x="15913943" y="9685288"/>
          <a:ext cx="7488832" cy="4608512"/>
        </p:xfrm>
        <a:graphic>
          <a:graphicData uri="http://schemas.openxmlformats.org/drawingml/2006/chart">
            <c:chart xmlns:c="http://schemas.openxmlformats.org/drawingml/2006/chart" xmlns:r="http://schemas.openxmlformats.org/officeDocument/2006/relationships" r:id="rId5"/>
          </a:graphicData>
        </a:graphic>
      </p:graphicFrame>
      <p:sp>
        <p:nvSpPr>
          <p:cNvPr id="10" name="Rectangle 9"/>
          <p:cNvSpPr/>
          <p:nvPr/>
        </p:nvSpPr>
        <p:spPr>
          <a:xfrm>
            <a:off x="6300788" y="13801503"/>
            <a:ext cx="12601575" cy="3000821"/>
          </a:xfrm>
          <a:prstGeom prst="rect">
            <a:avLst/>
          </a:prstGeom>
        </p:spPr>
        <p:txBody>
          <a:bodyPr>
            <a:spAutoFit/>
          </a:bodyPr>
          <a:lstStyle/>
          <a:p>
            <a:endParaRPr lang="en-US" dirty="0"/>
          </a:p>
          <a:p>
            <a:endParaRPr lang="en-US" dirty="0"/>
          </a:p>
          <a:p>
            <a:endParaRPr lang="en-US" dirty="0"/>
          </a:p>
        </p:txBody>
      </p:sp>
      <p:sp>
        <p:nvSpPr>
          <p:cNvPr id="37" name="TextBox 36"/>
          <p:cNvSpPr txBox="1"/>
          <p:nvPr/>
        </p:nvSpPr>
        <p:spPr>
          <a:xfrm>
            <a:off x="13033623" y="21134560"/>
            <a:ext cx="12457385" cy="523220"/>
          </a:xfrm>
          <a:prstGeom prst="rect">
            <a:avLst/>
          </a:prstGeom>
          <a:noFill/>
        </p:spPr>
        <p:txBody>
          <a:bodyPr wrap="square" rtlCol="0">
            <a:spAutoFit/>
          </a:bodyPr>
          <a:lstStyle/>
          <a:p>
            <a:r>
              <a:rPr lang="en-US" sz="2800" dirty="0" smtClean="0"/>
              <a:t>Fig 3</a:t>
            </a:r>
            <a:r>
              <a:rPr lang="en-US" sz="2800" dirty="0"/>
              <a:t>. HbA1c (%) according to classification </a:t>
            </a:r>
            <a:r>
              <a:rPr lang="en-US" sz="2800" dirty="0" smtClean="0"/>
              <a:t>by </a:t>
            </a:r>
            <a:r>
              <a:rPr lang="en-US" sz="2800" dirty="0"/>
              <a:t>BMI and </a:t>
            </a:r>
            <a:r>
              <a:rPr lang="en-US" sz="2800" dirty="0" err="1"/>
              <a:t>WHtR</a:t>
            </a:r>
            <a:r>
              <a:rPr lang="en-US" sz="2800" dirty="0"/>
              <a:t> </a:t>
            </a:r>
            <a:r>
              <a:rPr lang="en-US" sz="2800" dirty="0" smtClean="0"/>
              <a:t>for </a:t>
            </a:r>
            <a:r>
              <a:rPr lang="en-US" sz="2800" dirty="0"/>
              <a:t>men and women</a:t>
            </a:r>
          </a:p>
        </p:txBody>
      </p:sp>
      <p:sp>
        <p:nvSpPr>
          <p:cNvPr id="12" name="Rectangle 11"/>
          <p:cNvSpPr/>
          <p:nvPr/>
        </p:nvSpPr>
        <p:spPr>
          <a:xfrm>
            <a:off x="-575889" y="29415480"/>
            <a:ext cx="6624736" cy="892552"/>
          </a:xfrm>
          <a:prstGeom prst="rect">
            <a:avLst/>
          </a:prstGeom>
          <a:noFill/>
          <a:ln>
            <a:noFill/>
          </a:ln>
        </p:spPr>
        <p:txBody>
          <a:bodyPr wrap="square" lIns="91440" tIns="45720" rIns="91440" bIns="45720">
            <a:spAutoFit/>
          </a:bodyPr>
          <a:lstStyle/>
          <a:p>
            <a:pPr algn="ctr"/>
            <a:r>
              <a:rPr lang="en-GB" sz="3200" i="1" cap="none" spc="0" dirty="0" smtClean="0">
                <a:ln w="12700">
                  <a:solidFill>
                    <a:schemeClr val="tx2">
                      <a:satMod val="155000"/>
                    </a:schemeClr>
                  </a:solidFill>
                  <a:prstDash val="solid"/>
                </a:ln>
                <a:solidFill>
                  <a:schemeClr val="accent3">
                    <a:lumMod val="75000"/>
                  </a:schemeClr>
                </a:solidFill>
                <a:effectLst>
                  <a:outerShdw blurRad="41275" dist="20320" dir="1800000" algn="tl" rotWithShape="0">
                    <a:srgbClr val="000000">
                      <a:alpha val="40000"/>
                    </a:srgbClr>
                  </a:outerShdw>
                </a:effectLst>
                <a:latin typeface="Lucida Calligraphy"/>
              </a:rPr>
              <a:t>Sig-Nurture Ltd.</a:t>
            </a:r>
          </a:p>
          <a:p>
            <a:pPr algn="ctr"/>
            <a:r>
              <a:rPr lang="en-GB" sz="1800" i="1" dirty="0" smtClean="0">
                <a:ln w="12700">
                  <a:solidFill>
                    <a:schemeClr val="tx2">
                      <a:satMod val="155000"/>
                    </a:schemeClr>
                  </a:solidFill>
                  <a:prstDash val="solid"/>
                </a:ln>
                <a:solidFill>
                  <a:schemeClr val="accent3">
                    <a:lumMod val="75000"/>
                  </a:schemeClr>
                </a:solidFill>
                <a:effectLst>
                  <a:outerShdw blurRad="41275" dist="20320" dir="1800000" algn="tl" rotWithShape="0">
                    <a:srgbClr val="000000">
                      <a:alpha val="40000"/>
                    </a:srgbClr>
                  </a:outerShdw>
                </a:effectLst>
                <a:latin typeface="Lucida Sans"/>
                <a:cs typeface="Lucida Sans"/>
              </a:rPr>
              <a:t>Nutrition Research Consultants</a:t>
            </a:r>
            <a:endParaRPr lang="en-GB" sz="1800" i="1" cap="none" spc="0" dirty="0">
              <a:ln w="12700">
                <a:solidFill>
                  <a:schemeClr val="tx2">
                    <a:satMod val="155000"/>
                  </a:schemeClr>
                </a:solidFill>
                <a:prstDash val="solid"/>
              </a:ln>
              <a:solidFill>
                <a:schemeClr val="accent3">
                  <a:lumMod val="75000"/>
                </a:schemeClr>
              </a:solidFill>
              <a:effectLst>
                <a:outerShdw blurRad="41275" dist="20320" dir="1800000" algn="tl" rotWithShape="0">
                  <a:srgbClr val="000000">
                    <a:alpha val="40000"/>
                  </a:srgbClr>
                </a:outerShdw>
              </a:effectLst>
              <a:latin typeface="Lucida Sans"/>
              <a:cs typeface="Lucida Sans"/>
            </a:endParaRPr>
          </a:p>
        </p:txBody>
      </p:sp>
      <p:pic>
        <p:nvPicPr>
          <p:cNvPr id="13" name="Picture 12"/>
          <p:cNvPicPr>
            <a:picLocks noChangeAspect="1"/>
          </p:cNvPicPr>
          <p:nvPr/>
        </p:nvPicPr>
        <p:blipFill>
          <a:blip r:embed="rId6" cstate="print"/>
          <a:stretch>
            <a:fillRect/>
          </a:stretch>
        </p:blipFill>
        <p:spPr>
          <a:xfrm>
            <a:off x="23722004" y="-31810"/>
            <a:ext cx="1480769" cy="1652202"/>
          </a:xfrm>
          <a:prstGeom prst="rect">
            <a:avLst/>
          </a:prstGeom>
        </p:spPr>
      </p:pic>
      <p:sp>
        <p:nvSpPr>
          <p:cNvPr id="6" name="Rectangle 5"/>
          <p:cNvSpPr/>
          <p:nvPr/>
        </p:nvSpPr>
        <p:spPr>
          <a:xfrm>
            <a:off x="6300788" y="13801503"/>
            <a:ext cx="12601575" cy="3000821"/>
          </a:xfrm>
          <a:prstGeom prst="rect">
            <a:avLst/>
          </a:prstGeom>
        </p:spPr>
        <p:txBody>
          <a:bodyPr>
            <a:spAutoFit/>
          </a:bodyPr>
          <a:lstStyle/>
          <a:p>
            <a:endParaRPr lang="en-US" dirty="0"/>
          </a:p>
          <a:p>
            <a:endParaRPr lang="en-US" dirty="0"/>
          </a:p>
          <a:p>
            <a:endParaRPr lang="en-US" dirty="0"/>
          </a:p>
        </p:txBody>
      </p:sp>
      <p:pic>
        <p:nvPicPr>
          <p:cNvPr id="9" name="Picture 8"/>
          <p:cNvPicPr>
            <a:picLocks noChangeAspect="1"/>
          </p:cNvPicPr>
          <p:nvPr/>
        </p:nvPicPr>
        <p:blipFill>
          <a:blip r:embed="rId7" cstate="print"/>
          <a:stretch>
            <a:fillRect/>
          </a:stretch>
        </p:blipFill>
        <p:spPr>
          <a:xfrm>
            <a:off x="14545791" y="21782632"/>
            <a:ext cx="9512300" cy="6400800"/>
          </a:xfrm>
          <a:prstGeom prst="rect">
            <a:avLst/>
          </a:prstGeom>
        </p:spPr>
      </p:pic>
      <p:pic>
        <p:nvPicPr>
          <p:cNvPr id="11" name="Picture 10"/>
          <p:cNvPicPr>
            <a:picLocks noChangeAspect="1"/>
          </p:cNvPicPr>
          <p:nvPr/>
        </p:nvPicPr>
        <p:blipFill>
          <a:blip r:embed="rId8" cstate="print"/>
          <a:stretch>
            <a:fillRect/>
          </a:stretch>
        </p:blipFill>
        <p:spPr>
          <a:xfrm>
            <a:off x="15985951" y="15085888"/>
            <a:ext cx="7484244" cy="5996914"/>
          </a:xfrm>
          <a:prstGeom prst="rect">
            <a:avLst/>
          </a:prstGeom>
        </p:spPr>
      </p:pic>
    </p:spTree>
    <p:extLst>
      <p:ext uri="{BB962C8B-B14F-4D97-AF65-F5344CB8AC3E}">
        <p14:creationId xmlns:p14="http://schemas.microsoft.com/office/powerpoint/2010/main" val="419458525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2001</TotalTime>
  <Words>633</Words>
  <Application>Microsoft Macintosh PowerPoint</Application>
  <PresentationFormat>Custom</PresentationFormat>
  <Paragraphs>54</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Non-overweight ‘apples’ have higher levels of cardiometabolic risk factors than overweight ‘pears’:   waist-to-height ratio is a better screening tool than BMI  for blood levels of  cholesterol and glycated haemoglobin</vt:lpstr>
    </vt:vector>
  </TitlesOfParts>
  <Company>Kellogg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waist-to-height ratio</dc:title>
  <dc:creator>Margaret Ashwell</dc:creator>
  <cp:lastModifiedBy>sigrid gibson</cp:lastModifiedBy>
  <cp:revision>154</cp:revision>
  <cp:lastPrinted>2015-03-31T21:23:09Z</cp:lastPrinted>
  <dcterms:created xsi:type="dcterms:W3CDTF">2013-03-20T17:59:21Z</dcterms:created>
  <dcterms:modified xsi:type="dcterms:W3CDTF">2015-03-31T21:28:04Z</dcterms:modified>
</cp:coreProperties>
</file>