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290175" cy="18291175"/>
  <p:notesSz cx="6858000" cy="9144000"/>
  <p:defaultTextStyle>
    <a:defPPr>
      <a:defRPr lang="es-ES"/>
    </a:defPPr>
    <a:lvl1pPr algn="l" defTabSz="1631950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815975" indent="-358775" algn="l" defTabSz="1631950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631950" indent="-717550" algn="l" defTabSz="1631950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2449513" indent="-1077913" algn="l" defTabSz="1631950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3265488" indent="-1436688" algn="l" defTabSz="1631950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4300"/>
    <a:srgbClr val="FFFFCC"/>
    <a:srgbClr val="A83889"/>
    <a:srgbClr val="2229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1208" y="2176"/>
      </p:cViewPr>
      <p:guideLst>
        <p:guide orient="horz" pos="5761"/>
        <p:guide pos="324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71763" y="5682121"/>
            <a:ext cx="8746649" cy="392074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43526" y="10364999"/>
            <a:ext cx="7203123" cy="467441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6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3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6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3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6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2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AB716-804B-4A9C-A66E-7BDD0C72EC5C}" type="datetimeFigureOut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E943C-2DE7-4C15-BAE0-D65DB06D135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301F9-B1EA-4777-9464-92164218E05F}" type="datetimeFigureOut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875D6-526A-47A1-B563-5DA51619606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396497" y="1951907"/>
            <a:ext cx="2604701" cy="4162512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78822" y="1951907"/>
            <a:ext cx="7646172" cy="4162512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996D2-5305-4789-AD44-129028C7A4DE}" type="datetimeFigureOut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5E617-6A9A-4885-979A-9D576C1C386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F9EB6-5753-4891-9266-D9383F668288}" type="datetimeFigureOut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C812C-E33F-4A78-8BC6-DA069AA272A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12853" y="11753775"/>
            <a:ext cx="8746649" cy="3632831"/>
          </a:xfrm>
        </p:spPr>
        <p:txBody>
          <a:bodyPr anchor="t"/>
          <a:lstStyle>
            <a:lvl1pPr algn="l">
              <a:defRPr sz="71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812853" y="7752582"/>
            <a:ext cx="8746649" cy="4001193"/>
          </a:xfrm>
        </p:spPr>
        <p:txBody>
          <a:bodyPr anchor="b"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816605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3321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449815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326642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4083025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489963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571623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653283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653C5-4375-4997-B2F6-50595E21D32F}" type="datetimeFigureOut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74EB5-4F97-4320-BD23-E1363806EC2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78822" y="11381176"/>
            <a:ext cx="5125437" cy="32195855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875762" y="11381176"/>
            <a:ext cx="5125436" cy="32195855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F6F1D-ADF2-476A-B156-609B8536E0A3}" type="datetimeFigureOut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F40C8-A05B-4EBB-AECA-BB449A3DDE4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4509" y="732495"/>
            <a:ext cx="9261158" cy="3048529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14509" y="4094345"/>
            <a:ext cx="4546614" cy="1706328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16605" indent="0">
              <a:buNone/>
              <a:defRPr sz="3600" b="1"/>
            </a:lvl2pPr>
            <a:lvl3pPr marL="1633210" indent="0">
              <a:buNone/>
              <a:defRPr sz="3200" b="1"/>
            </a:lvl3pPr>
            <a:lvl4pPr marL="2449815" indent="0">
              <a:buNone/>
              <a:defRPr sz="2900" b="1"/>
            </a:lvl4pPr>
            <a:lvl5pPr marL="3266420" indent="0">
              <a:buNone/>
              <a:defRPr sz="2900" b="1"/>
            </a:lvl5pPr>
            <a:lvl6pPr marL="4083025" indent="0">
              <a:buNone/>
              <a:defRPr sz="2900" b="1"/>
            </a:lvl6pPr>
            <a:lvl7pPr marL="4899630" indent="0">
              <a:buNone/>
              <a:defRPr sz="2900" b="1"/>
            </a:lvl7pPr>
            <a:lvl8pPr marL="5716234" indent="0">
              <a:buNone/>
              <a:defRPr sz="2900" b="1"/>
            </a:lvl8pPr>
            <a:lvl9pPr marL="6532839" indent="0">
              <a:buNone/>
              <a:defRPr sz="29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4509" y="5800674"/>
            <a:ext cx="4546614" cy="10538597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227267" y="4094345"/>
            <a:ext cx="4548400" cy="1706328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16605" indent="0">
              <a:buNone/>
              <a:defRPr sz="3600" b="1"/>
            </a:lvl2pPr>
            <a:lvl3pPr marL="1633210" indent="0">
              <a:buNone/>
              <a:defRPr sz="3200" b="1"/>
            </a:lvl3pPr>
            <a:lvl4pPr marL="2449815" indent="0">
              <a:buNone/>
              <a:defRPr sz="2900" b="1"/>
            </a:lvl4pPr>
            <a:lvl5pPr marL="3266420" indent="0">
              <a:buNone/>
              <a:defRPr sz="2900" b="1"/>
            </a:lvl5pPr>
            <a:lvl6pPr marL="4083025" indent="0">
              <a:buNone/>
              <a:defRPr sz="2900" b="1"/>
            </a:lvl6pPr>
            <a:lvl7pPr marL="4899630" indent="0">
              <a:buNone/>
              <a:defRPr sz="2900" b="1"/>
            </a:lvl7pPr>
            <a:lvl8pPr marL="5716234" indent="0">
              <a:buNone/>
              <a:defRPr sz="2900" b="1"/>
            </a:lvl8pPr>
            <a:lvl9pPr marL="6532839" indent="0">
              <a:buNone/>
              <a:defRPr sz="29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227267" y="5800674"/>
            <a:ext cx="4548400" cy="10538597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9DA9D-8EAA-4A4E-B8A2-C42623CBDD66}" type="datetimeFigureOut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F2089-5BD0-4EDA-924A-4823AA0D348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F267E-2532-4BCD-8509-0BC861A22621}" type="datetimeFigureOut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20EBD-D357-487F-B228-2829126E204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C6E3A-28B2-496B-B6C8-63E099464B4C}" type="datetimeFigureOut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6D704-0712-453D-88CE-7D5CBFCE41C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4509" y="728260"/>
            <a:ext cx="3385397" cy="3099338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023172" y="728261"/>
            <a:ext cx="5752494" cy="15611011"/>
          </a:xfrm>
        </p:spPr>
        <p:txBody>
          <a:bodyPr/>
          <a:lstStyle>
            <a:lvl1pPr>
              <a:defRPr sz="5700"/>
            </a:lvl1pPr>
            <a:lvl2pPr>
              <a:defRPr sz="5000"/>
            </a:lvl2pPr>
            <a:lvl3pPr>
              <a:defRPr sz="43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14509" y="3827599"/>
            <a:ext cx="3385397" cy="12511673"/>
          </a:xfrm>
        </p:spPr>
        <p:txBody>
          <a:bodyPr/>
          <a:lstStyle>
            <a:lvl1pPr marL="0" indent="0">
              <a:buNone/>
              <a:defRPr sz="2500"/>
            </a:lvl1pPr>
            <a:lvl2pPr marL="816605" indent="0">
              <a:buNone/>
              <a:defRPr sz="2100"/>
            </a:lvl2pPr>
            <a:lvl3pPr marL="1633210" indent="0">
              <a:buNone/>
              <a:defRPr sz="1800"/>
            </a:lvl3pPr>
            <a:lvl4pPr marL="2449815" indent="0">
              <a:buNone/>
              <a:defRPr sz="1600"/>
            </a:lvl4pPr>
            <a:lvl5pPr marL="3266420" indent="0">
              <a:buNone/>
              <a:defRPr sz="1600"/>
            </a:lvl5pPr>
            <a:lvl6pPr marL="4083025" indent="0">
              <a:buNone/>
              <a:defRPr sz="1600"/>
            </a:lvl6pPr>
            <a:lvl7pPr marL="4899630" indent="0">
              <a:buNone/>
              <a:defRPr sz="1600"/>
            </a:lvl7pPr>
            <a:lvl8pPr marL="5716234" indent="0">
              <a:buNone/>
              <a:defRPr sz="1600"/>
            </a:lvl8pPr>
            <a:lvl9pPr marL="6532839" indent="0">
              <a:buNone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045AF-8421-47DA-849B-AC34E40D308D}" type="datetimeFigureOut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C1B19-0002-4918-8785-B19333A0719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16946" y="12803822"/>
            <a:ext cx="6174105" cy="1511564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016946" y="1634350"/>
            <a:ext cx="6174105" cy="10974705"/>
          </a:xfrm>
        </p:spPr>
        <p:txBody>
          <a:bodyPr rtlCol="0">
            <a:normAutofit/>
          </a:bodyPr>
          <a:lstStyle>
            <a:lvl1pPr marL="0" indent="0">
              <a:buNone/>
              <a:defRPr sz="5700"/>
            </a:lvl1pPr>
            <a:lvl2pPr marL="816605" indent="0">
              <a:buNone/>
              <a:defRPr sz="5000"/>
            </a:lvl2pPr>
            <a:lvl3pPr marL="1633210" indent="0">
              <a:buNone/>
              <a:defRPr sz="4300"/>
            </a:lvl3pPr>
            <a:lvl4pPr marL="2449815" indent="0">
              <a:buNone/>
              <a:defRPr sz="3600"/>
            </a:lvl4pPr>
            <a:lvl5pPr marL="3266420" indent="0">
              <a:buNone/>
              <a:defRPr sz="3600"/>
            </a:lvl5pPr>
            <a:lvl6pPr marL="4083025" indent="0">
              <a:buNone/>
              <a:defRPr sz="3600"/>
            </a:lvl6pPr>
            <a:lvl7pPr marL="4899630" indent="0">
              <a:buNone/>
              <a:defRPr sz="3600"/>
            </a:lvl7pPr>
            <a:lvl8pPr marL="5716234" indent="0">
              <a:buNone/>
              <a:defRPr sz="3600"/>
            </a:lvl8pPr>
            <a:lvl9pPr marL="6532839" indent="0">
              <a:buNone/>
              <a:defRPr sz="36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016946" y="14315386"/>
            <a:ext cx="6174105" cy="2146671"/>
          </a:xfrm>
        </p:spPr>
        <p:txBody>
          <a:bodyPr/>
          <a:lstStyle>
            <a:lvl1pPr marL="0" indent="0">
              <a:buNone/>
              <a:defRPr sz="2500"/>
            </a:lvl1pPr>
            <a:lvl2pPr marL="816605" indent="0">
              <a:buNone/>
              <a:defRPr sz="2100"/>
            </a:lvl2pPr>
            <a:lvl3pPr marL="1633210" indent="0">
              <a:buNone/>
              <a:defRPr sz="1800"/>
            </a:lvl3pPr>
            <a:lvl4pPr marL="2449815" indent="0">
              <a:buNone/>
              <a:defRPr sz="1600"/>
            </a:lvl4pPr>
            <a:lvl5pPr marL="3266420" indent="0">
              <a:buNone/>
              <a:defRPr sz="1600"/>
            </a:lvl5pPr>
            <a:lvl6pPr marL="4083025" indent="0">
              <a:buNone/>
              <a:defRPr sz="1600"/>
            </a:lvl6pPr>
            <a:lvl7pPr marL="4899630" indent="0">
              <a:buNone/>
              <a:defRPr sz="1600"/>
            </a:lvl7pPr>
            <a:lvl8pPr marL="5716234" indent="0">
              <a:buNone/>
              <a:defRPr sz="1600"/>
            </a:lvl8pPr>
            <a:lvl9pPr marL="6532839" indent="0">
              <a:buNone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A1AC3-38F7-43D7-BA9F-F68596ED9CF4}" type="datetimeFigureOut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32133-ACAD-4EC0-8AEB-E953A3FD303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514350" y="731838"/>
            <a:ext cx="9261475" cy="304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3321" tIns="81660" rIns="163321" bIns="816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514350" y="4267200"/>
            <a:ext cx="9261475" cy="1207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3321" tIns="81660" rIns="163321" bIns="816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514350" y="16952913"/>
            <a:ext cx="2401888" cy="974725"/>
          </a:xfrm>
          <a:prstGeom prst="rect">
            <a:avLst/>
          </a:prstGeom>
        </p:spPr>
        <p:txBody>
          <a:bodyPr vert="horz" lIns="163321" tIns="81660" rIns="163321" bIns="81660" rtlCol="0" anchor="ctr"/>
          <a:lstStyle>
            <a:lvl1pPr algn="l" defTabSz="1633210" fontAlgn="auto">
              <a:spcBef>
                <a:spcPts val="0"/>
              </a:spcBef>
              <a:spcAft>
                <a:spcPts val="0"/>
              </a:spcAft>
              <a:defRPr sz="2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A82F06-7476-446E-B766-50276EE22E54}" type="datetimeFigureOut">
              <a:rPr lang="es-ES"/>
              <a:pPr>
                <a:defRPr/>
              </a:pPr>
              <a:t>02/10/2015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516313" y="16952913"/>
            <a:ext cx="3257550" cy="974725"/>
          </a:xfrm>
          <a:prstGeom prst="rect">
            <a:avLst/>
          </a:prstGeom>
        </p:spPr>
        <p:txBody>
          <a:bodyPr vert="horz" lIns="163321" tIns="81660" rIns="163321" bIns="81660" rtlCol="0" anchor="ctr"/>
          <a:lstStyle>
            <a:lvl1pPr algn="ctr" defTabSz="1633210" fontAlgn="auto">
              <a:spcBef>
                <a:spcPts val="0"/>
              </a:spcBef>
              <a:spcAft>
                <a:spcPts val="0"/>
              </a:spcAft>
              <a:defRPr sz="2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373938" y="16952913"/>
            <a:ext cx="2401887" cy="974725"/>
          </a:xfrm>
          <a:prstGeom prst="rect">
            <a:avLst/>
          </a:prstGeom>
        </p:spPr>
        <p:txBody>
          <a:bodyPr vert="horz" lIns="163321" tIns="81660" rIns="163321" bIns="81660" rtlCol="0" anchor="ctr"/>
          <a:lstStyle>
            <a:lvl1pPr algn="r" defTabSz="1633210" fontAlgn="auto">
              <a:spcBef>
                <a:spcPts val="0"/>
              </a:spcBef>
              <a:spcAft>
                <a:spcPts val="0"/>
              </a:spcAft>
              <a:defRPr sz="2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046FF4-51CB-47F7-90F1-39C0FE0A4AD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631950" rtl="0" eaLnBrk="0" fontAlgn="base" hangingPunct="0">
        <a:spcBef>
          <a:spcPct val="0"/>
        </a:spcBef>
        <a:spcAft>
          <a:spcPct val="0"/>
        </a:spcAft>
        <a:defRPr sz="7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631950" rtl="0" eaLnBrk="0" fontAlgn="base" hangingPunct="0">
        <a:spcBef>
          <a:spcPct val="0"/>
        </a:spcBef>
        <a:spcAft>
          <a:spcPct val="0"/>
        </a:spcAft>
        <a:defRPr sz="7900">
          <a:solidFill>
            <a:schemeClr val="tx1"/>
          </a:solidFill>
          <a:latin typeface="Calibri" pitchFamily="34" charset="0"/>
        </a:defRPr>
      </a:lvl2pPr>
      <a:lvl3pPr algn="ctr" defTabSz="1631950" rtl="0" eaLnBrk="0" fontAlgn="base" hangingPunct="0">
        <a:spcBef>
          <a:spcPct val="0"/>
        </a:spcBef>
        <a:spcAft>
          <a:spcPct val="0"/>
        </a:spcAft>
        <a:defRPr sz="7900">
          <a:solidFill>
            <a:schemeClr val="tx1"/>
          </a:solidFill>
          <a:latin typeface="Calibri" pitchFamily="34" charset="0"/>
        </a:defRPr>
      </a:lvl3pPr>
      <a:lvl4pPr algn="ctr" defTabSz="1631950" rtl="0" eaLnBrk="0" fontAlgn="base" hangingPunct="0">
        <a:spcBef>
          <a:spcPct val="0"/>
        </a:spcBef>
        <a:spcAft>
          <a:spcPct val="0"/>
        </a:spcAft>
        <a:defRPr sz="7900">
          <a:solidFill>
            <a:schemeClr val="tx1"/>
          </a:solidFill>
          <a:latin typeface="Calibri" pitchFamily="34" charset="0"/>
        </a:defRPr>
      </a:lvl4pPr>
      <a:lvl5pPr algn="ctr" defTabSz="1631950" rtl="0" eaLnBrk="0" fontAlgn="base" hangingPunct="0">
        <a:spcBef>
          <a:spcPct val="0"/>
        </a:spcBef>
        <a:spcAft>
          <a:spcPct val="0"/>
        </a:spcAft>
        <a:defRPr sz="7900">
          <a:solidFill>
            <a:schemeClr val="tx1"/>
          </a:solidFill>
          <a:latin typeface="Calibri" pitchFamily="34" charset="0"/>
        </a:defRPr>
      </a:lvl5pPr>
      <a:lvl6pPr marL="457200" algn="ctr" defTabSz="1631950" rtl="0" fontAlgn="base">
        <a:spcBef>
          <a:spcPct val="0"/>
        </a:spcBef>
        <a:spcAft>
          <a:spcPct val="0"/>
        </a:spcAft>
        <a:defRPr sz="7900">
          <a:solidFill>
            <a:schemeClr val="tx1"/>
          </a:solidFill>
          <a:latin typeface="Calibri" pitchFamily="34" charset="0"/>
        </a:defRPr>
      </a:lvl6pPr>
      <a:lvl7pPr marL="914400" algn="ctr" defTabSz="1631950" rtl="0" fontAlgn="base">
        <a:spcBef>
          <a:spcPct val="0"/>
        </a:spcBef>
        <a:spcAft>
          <a:spcPct val="0"/>
        </a:spcAft>
        <a:defRPr sz="7900">
          <a:solidFill>
            <a:schemeClr val="tx1"/>
          </a:solidFill>
          <a:latin typeface="Calibri" pitchFamily="34" charset="0"/>
        </a:defRPr>
      </a:lvl7pPr>
      <a:lvl8pPr marL="1371600" algn="ctr" defTabSz="1631950" rtl="0" fontAlgn="base">
        <a:spcBef>
          <a:spcPct val="0"/>
        </a:spcBef>
        <a:spcAft>
          <a:spcPct val="0"/>
        </a:spcAft>
        <a:defRPr sz="7900">
          <a:solidFill>
            <a:schemeClr val="tx1"/>
          </a:solidFill>
          <a:latin typeface="Calibri" pitchFamily="34" charset="0"/>
        </a:defRPr>
      </a:lvl8pPr>
      <a:lvl9pPr marL="1828800" algn="ctr" defTabSz="1631950" rtl="0" fontAlgn="base">
        <a:spcBef>
          <a:spcPct val="0"/>
        </a:spcBef>
        <a:spcAft>
          <a:spcPct val="0"/>
        </a:spcAft>
        <a:defRPr sz="7900">
          <a:solidFill>
            <a:schemeClr val="tx1"/>
          </a:solidFill>
          <a:latin typeface="Calibri" pitchFamily="34" charset="0"/>
        </a:defRPr>
      </a:lvl9pPr>
    </p:titleStyle>
    <p:bodyStyle>
      <a:lvl1pPr marL="611188" indent="-611188" algn="l" defTabSz="163195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1pPr>
      <a:lvl2pPr marL="1325563" indent="-509588" algn="l" defTabSz="163195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39938" indent="-407988" algn="l" defTabSz="163195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500" indent="-407988" algn="l" defTabSz="163195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475" indent="-407988" algn="l" defTabSz="163195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1327" indent="-408302" algn="l" defTabSz="163321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7932" indent="-408302" algn="l" defTabSz="163321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4537" indent="-408302" algn="l" defTabSz="163321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41142" indent="-408302" algn="l" defTabSz="163321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605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3210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815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6420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3025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9630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6234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2839" algn="l" defTabSz="16332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1 Título"/>
          <p:cNvSpPr>
            <a:spLocks noGrp="1"/>
          </p:cNvSpPr>
          <p:nvPr>
            <p:ph type="ctrTitle"/>
          </p:nvPr>
        </p:nvSpPr>
        <p:spPr>
          <a:xfrm>
            <a:off x="176535" y="1501775"/>
            <a:ext cx="9937104" cy="1000125"/>
          </a:xfrm>
          <a:solidFill>
            <a:schemeClr val="bg1"/>
          </a:solidFill>
          <a:ln w="38100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GB" sz="2000" b="1" dirty="0" smtClean="0">
                <a:solidFill>
                  <a:srgbClr val="FF0000"/>
                </a:solidFill>
              </a:rPr>
              <a:t>FOOD COMPONENTS WITH EU CLAIMS RELATED TO  CORONARY HEART DISEASE  </a:t>
            </a:r>
            <a:br>
              <a:rPr lang="en-GB" sz="2000" b="1" dirty="0" smtClean="0">
                <a:solidFill>
                  <a:srgbClr val="FF0000"/>
                </a:solidFill>
              </a:rPr>
            </a:br>
            <a:r>
              <a:rPr lang="en-GB" sz="2000" b="1" dirty="0" smtClean="0">
                <a:solidFill>
                  <a:srgbClr val="FF0000"/>
                </a:solidFill>
              </a:rPr>
              <a:t>SUMMARISED IN A  ROUND TABLE MODEL </a:t>
            </a:r>
            <a:r>
              <a:rPr lang="en-GB" sz="2000" dirty="0" smtClean="0"/>
              <a:t/>
            </a:r>
            <a:br>
              <a:rPr lang="en-GB" sz="2000" dirty="0" smtClean="0"/>
            </a:br>
            <a:endParaRPr lang="es-ES" sz="2000" b="1" dirty="0" smtClean="0">
              <a:latin typeface="Arial Narrow" pitchFamily="34" charset="0"/>
            </a:endParaRPr>
          </a:p>
        </p:txBody>
      </p:sp>
      <p:sp>
        <p:nvSpPr>
          <p:cNvPr id="2055" name="5 CuadroTexto"/>
          <p:cNvSpPr txBox="1">
            <a:spLocks noChangeArrowheads="1"/>
          </p:cNvSpPr>
          <p:nvPr/>
        </p:nvSpPr>
        <p:spPr bwMode="auto">
          <a:xfrm>
            <a:off x="320613" y="2233613"/>
            <a:ext cx="9648948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GB" sz="2000" b="1" dirty="0"/>
              <a:t>Margaret Ashwell</a:t>
            </a:r>
            <a:r>
              <a:rPr lang="en-GB" sz="2000" b="1" baseline="30000" dirty="0"/>
              <a:t>1</a:t>
            </a:r>
            <a:r>
              <a:rPr lang="en-GB" sz="2000" b="1" dirty="0"/>
              <a:t>, Ursula Arens</a:t>
            </a:r>
            <a:r>
              <a:rPr lang="en-GB" sz="2000" b="1" baseline="30000" dirty="0"/>
              <a:t>1</a:t>
            </a:r>
            <a:r>
              <a:rPr lang="en-GB" sz="2000" b="1" dirty="0"/>
              <a:t>, Sigrid Gibson</a:t>
            </a:r>
            <a:r>
              <a:rPr lang="en-GB" sz="2000" b="1" baseline="30000" dirty="0"/>
              <a:t>2</a:t>
            </a:r>
            <a:r>
              <a:rPr lang="en-GB" sz="2000" b="1" dirty="0"/>
              <a:t>, Anne de la Hunty</a:t>
            </a:r>
            <a:r>
              <a:rPr lang="en-GB" sz="2000" b="1" baseline="30000" dirty="0"/>
              <a:t>1</a:t>
            </a:r>
            <a:r>
              <a:rPr lang="en-GB" sz="2000" b="1" dirty="0"/>
              <a:t> and Michele Sadler</a:t>
            </a:r>
            <a:r>
              <a:rPr lang="en-GB" sz="2000" b="1" baseline="30000" dirty="0"/>
              <a:t>3</a:t>
            </a:r>
            <a:r>
              <a:rPr lang="en-GB" sz="2000" b="1" dirty="0"/>
              <a:t>.</a:t>
            </a:r>
          </a:p>
          <a:p>
            <a:pPr>
              <a:defRPr/>
            </a:pPr>
            <a:r>
              <a:rPr lang="en-GB" sz="1400" b="1" baseline="30000" dirty="0"/>
              <a:t>1 </a:t>
            </a:r>
            <a:r>
              <a:rPr lang="en-GB" sz="1400" b="1" dirty="0"/>
              <a:t>Ashwell Associates, Ashwell St, Ashwell, Herts SG7 5PZ; </a:t>
            </a:r>
            <a:r>
              <a:rPr lang="en-GB" sz="1400" b="1" baseline="30000" dirty="0"/>
              <a:t>2</a:t>
            </a:r>
            <a:r>
              <a:rPr lang="en-GB" sz="1400" b="1" dirty="0"/>
              <a:t>SigNurture Ltd, Guildford, Surrey GU1 2TF;</a:t>
            </a:r>
            <a:r>
              <a:rPr lang="en-GB" sz="1400" b="1" baseline="30000" dirty="0"/>
              <a:t>3</a:t>
            </a:r>
            <a:r>
              <a:rPr lang="de-DE" sz="1400" b="1" dirty="0"/>
              <a:t>Rank Nutrition Ltd, Bethersden, Kent TN26 3DP</a:t>
            </a:r>
            <a:endParaRPr lang="es-ES" sz="14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3272879" y="18029565"/>
            <a:ext cx="3716337" cy="26161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 defTabSz="163321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  <a:cs typeface="+mn-cs"/>
              </a:rPr>
              <a:t>Poster Reference </a:t>
            </a:r>
            <a:r>
              <a:rPr lang="es-ES" sz="11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  <a:cs typeface="+mn-cs"/>
              </a:rPr>
              <a:t> Number </a:t>
            </a:r>
            <a:r>
              <a:rPr lang="es-ES" sz="11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  <a:cs typeface="+mn-cs"/>
              </a:rPr>
              <a:t>2808</a:t>
            </a:r>
          </a:p>
        </p:txBody>
      </p:sp>
      <p:sp>
        <p:nvSpPr>
          <p:cNvPr id="2058" name="7 CuadroTexto"/>
          <p:cNvSpPr txBox="1">
            <a:spLocks noChangeArrowheads="1"/>
          </p:cNvSpPr>
          <p:nvPr/>
        </p:nvSpPr>
        <p:spPr bwMode="auto">
          <a:xfrm>
            <a:off x="176535" y="3168923"/>
            <a:ext cx="9937104" cy="1631216"/>
          </a:xfrm>
          <a:prstGeom prst="rect">
            <a:avLst/>
          </a:prstGeom>
          <a:ln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s-ES" sz="2400" b="1" dirty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Background, Objectives and </a:t>
            </a:r>
            <a:r>
              <a:rPr lang="es-ES" sz="2400" b="1" dirty="0" smtClean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Methods</a:t>
            </a:r>
            <a:r>
              <a:rPr lang="es-ES" sz="2400" b="1" dirty="0" smtClean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  <a:cs typeface="Times New Roman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1900" b="1" dirty="0" smtClean="0"/>
              <a:t>To </a:t>
            </a:r>
            <a:r>
              <a:rPr lang="en-GB" sz="1900" b="1" dirty="0"/>
              <a:t>update </a:t>
            </a:r>
            <a:r>
              <a:rPr lang="en-GB" sz="1900" b="1" dirty="0" smtClean="0"/>
              <a:t>the original Round </a:t>
            </a:r>
            <a:r>
              <a:rPr lang="en-GB" sz="1900" b="1" dirty="0"/>
              <a:t>Table Model of factors relating to coronary heart disease </a:t>
            </a:r>
            <a:r>
              <a:rPr lang="en-GB" sz="1900" b="1" dirty="0" smtClean="0"/>
              <a:t>(Ashwell,1993) with WHO (2003) evidence (Fig. </a:t>
            </a:r>
            <a:r>
              <a:rPr lang="en-GB" sz="1900" b="1" dirty="0"/>
              <a:t>1) . </a:t>
            </a:r>
            <a:endParaRPr lang="en-GB" sz="1900" b="1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1900" b="1" dirty="0" smtClean="0"/>
              <a:t>To compare </a:t>
            </a:r>
            <a:r>
              <a:rPr lang="en-GB" sz="1900" b="1" dirty="0"/>
              <a:t>how authorised </a:t>
            </a:r>
            <a:r>
              <a:rPr lang="en-GB" sz="1900" b="1" dirty="0" smtClean="0"/>
              <a:t>EU </a:t>
            </a:r>
            <a:r>
              <a:rPr lang="en-GB" sz="1900" b="1" dirty="0"/>
              <a:t>health claims relating to </a:t>
            </a:r>
            <a:r>
              <a:rPr lang="en-GB" sz="1900" b="1" dirty="0" smtClean="0"/>
              <a:t>CHD (Fig.2) reflect </a:t>
            </a:r>
            <a:r>
              <a:rPr lang="en-GB" sz="1900" b="1" dirty="0"/>
              <a:t>the spectrum of </a:t>
            </a:r>
            <a:r>
              <a:rPr lang="en-GB" sz="1900" b="1" dirty="0" smtClean="0"/>
              <a:t>food </a:t>
            </a:r>
            <a:r>
              <a:rPr lang="en-GB" sz="1900" b="1" dirty="0"/>
              <a:t>components and their matching physiological risk </a:t>
            </a:r>
            <a:r>
              <a:rPr lang="en-GB" sz="1900" b="1" dirty="0" smtClean="0"/>
              <a:t>factors</a:t>
            </a:r>
            <a:r>
              <a:rPr lang="en-GB" sz="1900" b="1" dirty="0"/>
              <a:t> (</a:t>
            </a:r>
            <a:r>
              <a:rPr lang="en-GB" sz="1900" b="1" dirty="0" smtClean="0"/>
              <a:t>Fig. 2 vs. Fig. 1). </a:t>
            </a:r>
            <a:endParaRPr lang="en-GB" sz="1900" b="1" dirty="0"/>
          </a:p>
        </p:txBody>
      </p:sp>
      <p:sp>
        <p:nvSpPr>
          <p:cNvPr id="2059" name="8 CuadroTexto"/>
          <p:cNvSpPr txBox="1">
            <a:spLocks noChangeArrowheads="1"/>
          </p:cNvSpPr>
          <p:nvPr/>
        </p:nvSpPr>
        <p:spPr bwMode="auto">
          <a:xfrm>
            <a:off x="176535" y="4897115"/>
            <a:ext cx="158417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b="1" dirty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Results:</a:t>
            </a:r>
          </a:p>
        </p:txBody>
      </p:sp>
      <p:sp>
        <p:nvSpPr>
          <p:cNvPr id="2061" name="10 CuadroTexto"/>
          <p:cNvSpPr txBox="1">
            <a:spLocks noChangeArrowheads="1"/>
          </p:cNvSpPr>
          <p:nvPr/>
        </p:nvSpPr>
        <p:spPr bwMode="auto">
          <a:xfrm>
            <a:off x="246801" y="16922451"/>
            <a:ext cx="10009112" cy="984885"/>
          </a:xfrm>
          <a:prstGeom prst="rect">
            <a:avLst/>
          </a:prstGeom>
          <a:ln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s-ES" sz="2000" b="1" dirty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Conclusions: </a:t>
            </a:r>
            <a:r>
              <a:rPr lang="en-GB" sz="1800" b="1" dirty="0" smtClean="0"/>
              <a:t>This mismatch between general prudent diet recommendations  and EU authorised claims </a:t>
            </a:r>
            <a:r>
              <a:rPr lang="en-GB" sz="1800" b="1" dirty="0"/>
              <a:t>might confuse </a:t>
            </a:r>
            <a:r>
              <a:rPr lang="en-GB" sz="1800" b="1" dirty="0" smtClean="0"/>
              <a:t>consumers and will generate new demands on health professionals. </a:t>
            </a:r>
          </a:p>
          <a:p>
            <a:pPr>
              <a:defRPr/>
            </a:pPr>
            <a:r>
              <a:rPr lang="es-ES" sz="2000" b="1" dirty="0" smtClean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Keywords</a:t>
            </a:r>
            <a:r>
              <a:rPr lang="es-ES" sz="2000" b="1" dirty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: </a:t>
            </a:r>
            <a:r>
              <a:rPr lang="es-ES" sz="1800" b="1" dirty="0">
                <a:latin typeface="Arial Narrow" pitchFamily="34" charset="0"/>
                <a:cs typeface="Times New Roman" pitchFamily="18" charset="0"/>
              </a:rPr>
              <a:t>prevention of heart </a:t>
            </a:r>
            <a:r>
              <a:rPr lang="es-ES" sz="1800" b="1" dirty="0" smtClean="0">
                <a:latin typeface="Arial Narrow" pitchFamily="34" charset="0"/>
                <a:cs typeface="Times New Roman" pitchFamily="18" charset="0"/>
              </a:rPr>
              <a:t>disease, </a:t>
            </a:r>
            <a:r>
              <a:rPr lang="es-ES" sz="1800" b="1" dirty="0">
                <a:latin typeface="Arial Narrow" pitchFamily="34" charset="0"/>
                <a:cs typeface="Times New Roman" pitchFamily="18" charset="0"/>
              </a:rPr>
              <a:t>risk factors</a:t>
            </a:r>
            <a:r>
              <a:rPr lang="es-ES" sz="1800" b="1" dirty="0" smtClean="0">
                <a:latin typeface="Arial Narrow" pitchFamily="34" charset="0"/>
                <a:cs typeface="Times New Roman" pitchFamily="18" charset="0"/>
              </a:rPr>
              <a:t>, diet, foods, nutrients, </a:t>
            </a:r>
            <a:r>
              <a:rPr lang="es-ES" sz="1800" b="1" dirty="0">
                <a:latin typeface="Arial Narrow" pitchFamily="34" charset="0"/>
                <a:cs typeface="Times New Roman" pitchFamily="18" charset="0"/>
              </a:rPr>
              <a:t>EU claims</a:t>
            </a:r>
            <a:endParaRPr lang="es-ES" sz="24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2057" name="11 CuadroTexto"/>
          <p:cNvSpPr txBox="1">
            <a:spLocks noChangeArrowheads="1"/>
          </p:cNvSpPr>
          <p:nvPr/>
        </p:nvSpPr>
        <p:spPr bwMode="auto">
          <a:xfrm>
            <a:off x="465138" y="4321175"/>
            <a:ext cx="95726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400" dirty="0"/>
          </a:p>
        </p:txBody>
      </p:sp>
      <p:sp>
        <p:nvSpPr>
          <p:cNvPr id="2" name="TextBox 412"/>
          <p:cNvSpPr txBox="1">
            <a:spLocks noChangeArrowheads="1"/>
          </p:cNvSpPr>
          <p:nvPr/>
        </p:nvSpPr>
        <p:spPr bwMode="auto">
          <a:xfrm>
            <a:off x="6729263" y="5257155"/>
            <a:ext cx="3240360" cy="40934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rgbClr val="FF0000"/>
                </a:solidFill>
              </a:rPr>
              <a:t>Main differences between Fig 1 and Fig 2 :</a:t>
            </a:r>
          </a:p>
          <a:p>
            <a:pPr>
              <a:buFont typeface="Wingdings" pitchFamily="2" charset="2"/>
              <a:buChar char="Ø"/>
            </a:pPr>
            <a:r>
              <a:rPr lang="en-GB" sz="2000" b="1" dirty="0" smtClean="0"/>
              <a:t>WHO includes beneficial effects and adverse effects</a:t>
            </a:r>
          </a:p>
          <a:p>
            <a:pPr>
              <a:buFont typeface="Wingdings" pitchFamily="2" charset="2"/>
              <a:buChar char="Ø"/>
            </a:pPr>
            <a:r>
              <a:rPr lang="en-GB" sz="2000" b="1" dirty="0" smtClean="0"/>
              <a:t>EU claims are less likely to be related to reduced risk of thrombosis</a:t>
            </a:r>
          </a:p>
          <a:p>
            <a:r>
              <a:rPr lang="en-GB" sz="2000" b="1" dirty="0" smtClean="0">
                <a:solidFill>
                  <a:srgbClr val="FF0000"/>
                </a:solidFill>
              </a:rPr>
              <a:t>Examples of similarities</a:t>
            </a:r>
            <a:endParaRPr lang="en-GB" sz="2000" b="1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GB" sz="2000" b="1" dirty="0" smtClean="0"/>
              <a:t>linoleic acid, alpha- linolenic acid and plant sterols/ stanols reduce cholesterol (within atherogenic lipid profile)</a:t>
            </a:r>
          </a:p>
        </p:txBody>
      </p:sp>
      <p:sp>
        <p:nvSpPr>
          <p:cNvPr id="3" name="TextBox 600"/>
          <p:cNvSpPr txBox="1">
            <a:spLocks noChangeArrowheads="1"/>
          </p:cNvSpPr>
          <p:nvPr/>
        </p:nvSpPr>
        <p:spPr bwMode="auto">
          <a:xfrm>
            <a:off x="248543" y="11737875"/>
            <a:ext cx="2808312" cy="50783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i="1" dirty="0">
                <a:solidFill>
                  <a:srgbClr val="FF0000"/>
                </a:solidFill>
              </a:rPr>
              <a:t>Omissions from </a:t>
            </a:r>
            <a:r>
              <a:rPr lang="en-GB" sz="2000" b="1" i="1" dirty="0" smtClean="0">
                <a:solidFill>
                  <a:srgbClr val="FF0000"/>
                </a:solidFill>
              </a:rPr>
              <a:t>EU claims  </a:t>
            </a:r>
            <a:r>
              <a:rPr lang="en-GB" sz="2000" b="1" i="1" dirty="0">
                <a:solidFill>
                  <a:srgbClr val="FF0000"/>
                </a:solidFill>
              </a:rPr>
              <a:t>compared with  </a:t>
            </a:r>
            <a:r>
              <a:rPr lang="en-GB" sz="2000" b="1" i="1" dirty="0" smtClean="0">
                <a:solidFill>
                  <a:srgbClr val="FF0000"/>
                </a:solidFill>
              </a:rPr>
              <a:t>WHO prudent diet</a:t>
            </a:r>
            <a:endParaRPr lang="en-GB" sz="2000" b="1" i="1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GB" sz="1800" b="1" dirty="0"/>
              <a:t>Soy protein</a:t>
            </a:r>
          </a:p>
          <a:p>
            <a:pPr>
              <a:buFont typeface="Wingdings" pitchFamily="2" charset="2"/>
              <a:buChar char="§"/>
            </a:pPr>
            <a:r>
              <a:rPr lang="en-GB" sz="1800" b="1" dirty="0"/>
              <a:t>Fruit and vegetables </a:t>
            </a:r>
          </a:p>
          <a:p>
            <a:pPr>
              <a:buFont typeface="Wingdings" pitchFamily="2" charset="2"/>
              <a:buChar char="§"/>
            </a:pPr>
            <a:r>
              <a:rPr lang="en-GB" sz="1800" b="1" dirty="0"/>
              <a:t>Wholegrain cereals</a:t>
            </a:r>
            <a:endParaRPr lang="en-GB" sz="2000" b="1" dirty="0"/>
          </a:p>
          <a:p>
            <a:pPr>
              <a:buFont typeface="Arial" charset="0"/>
              <a:buChar char="•"/>
            </a:pPr>
            <a:endParaRPr lang="en-GB" sz="2000" b="1" dirty="0"/>
          </a:p>
          <a:p>
            <a:r>
              <a:rPr lang="en-GB" sz="2000" b="1" i="1" dirty="0">
                <a:solidFill>
                  <a:srgbClr val="FF0000"/>
                </a:solidFill>
              </a:rPr>
              <a:t>Additions</a:t>
            </a:r>
          </a:p>
          <a:p>
            <a:pPr>
              <a:buFont typeface="Wingdings" pitchFamily="2" charset="2"/>
              <a:buChar char="ü"/>
            </a:pPr>
            <a:r>
              <a:rPr lang="en-GB" sz="1800" b="1" dirty="0"/>
              <a:t>Beta glucans</a:t>
            </a:r>
          </a:p>
          <a:p>
            <a:pPr>
              <a:buFont typeface="Wingdings" pitchFamily="2" charset="2"/>
              <a:buChar char="ü"/>
            </a:pPr>
            <a:r>
              <a:rPr lang="en-GB" sz="1800" b="1" dirty="0"/>
              <a:t>Sugar replacers</a:t>
            </a:r>
            <a:endParaRPr lang="en-GB" sz="2000" b="1" dirty="0"/>
          </a:p>
          <a:p>
            <a:endParaRPr lang="en-GB" sz="2000" b="1" i="1" dirty="0" smtClean="0">
              <a:solidFill>
                <a:srgbClr val="FF0000"/>
              </a:solidFill>
            </a:endParaRPr>
          </a:p>
          <a:p>
            <a:r>
              <a:rPr lang="en-GB" sz="2000" b="1" i="1" dirty="0" smtClean="0">
                <a:solidFill>
                  <a:srgbClr val="FF0000"/>
                </a:solidFill>
              </a:rPr>
              <a:t>Examples </a:t>
            </a:r>
            <a:r>
              <a:rPr lang="en-GB" sz="2000" b="1" i="1" dirty="0">
                <a:solidFill>
                  <a:srgbClr val="FF0000"/>
                </a:solidFill>
              </a:rPr>
              <a:t>of unfamiliar food components and foods in </a:t>
            </a:r>
            <a:r>
              <a:rPr lang="en-GB" sz="2000" b="1" i="1" dirty="0" smtClean="0">
                <a:solidFill>
                  <a:srgbClr val="FF0000"/>
                </a:solidFill>
              </a:rPr>
              <a:t>EU claims</a:t>
            </a:r>
            <a:endParaRPr lang="en-GB" sz="2000" b="1" i="1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1800" b="1" dirty="0" smtClean="0"/>
              <a:t>Betaine, Chitosan</a:t>
            </a:r>
            <a:endParaRPr lang="en-GB" sz="1800" b="1" dirty="0"/>
          </a:p>
          <a:p>
            <a:pPr>
              <a:buFont typeface="Wingdings" pitchFamily="2" charset="2"/>
              <a:buChar char="Ø"/>
            </a:pPr>
            <a:r>
              <a:rPr lang="en-GB" sz="1800" b="1" dirty="0" smtClean="0"/>
              <a:t>Water </a:t>
            </a:r>
            <a:r>
              <a:rPr lang="en-GB" sz="1800" b="1" dirty="0"/>
              <a:t>soluble tomato concentrate</a:t>
            </a:r>
          </a:p>
        </p:txBody>
      </p:sp>
      <p:grpSp>
        <p:nvGrpSpPr>
          <p:cNvPr id="4" name="Group 425"/>
          <p:cNvGrpSpPr>
            <a:grpSpLocks/>
          </p:cNvGrpSpPr>
          <p:nvPr/>
        </p:nvGrpSpPr>
        <p:grpSpPr bwMode="auto">
          <a:xfrm>
            <a:off x="0" y="5545138"/>
            <a:ext cx="6538913" cy="6129337"/>
            <a:chOff x="2450190" y="234953"/>
            <a:chExt cx="6539590" cy="6417470"/>
          </a:xfrm>
        </p:grpSpPr>
        <p:sp>
          <p:nvSpPr>
            <p:cNvPr id="2064" name="Freeform 4"/>
            <p:cNvSpPr>
              <a:spLocks/>
            </p:cNvSpPr>
            <p:nvPr/>
          </p:nvSpPr>
          <p:spPr bwMode="auto">
            <a:xfrm>
              <a:off x="5701389" y="234955"/>
              <a:ext cx="3211513" cy="4757737"/>
            </a:xfrm>
            <a:custGeom>
              <a:avLst/>
              <a:gdLst>
                <a:gd name="T0" fmla="*/ 2147483647 w 9995"/>
                <a:gd name="T1" fmla="*/ 0 h 9742"/>
                <a:gd name="T2" fmla="*/ 0 w 9995"/>
                <a:gd name="T3" fmla="*/ 2147483647 h 9742"/>
                <a:gd name="T4" fmla="*/ 2147483647 w 9995"/>
                <a:gd name="T5" fmla="*/ 2147483647 h 9742"/>
                <a:gd name="T6" fmla="*/ 2147483647 w 9995"/>
                <a:gd name="T7" fmla="*/ 2147483647 h 9742"/>
                <a:gd name="T8" fmla="*/ 2147483647 w 9995"/>
                <a:gd name="T9" fmla="*/ 2147483647 h 9742"/>
                <a:gd name="T10" fmla="*/ 2147483647 w 9995"/>
                <a:gd name="T11" fmla="*/ 2147483647 h 9742"/>
                <a:gd name="T12" fmla="*/ 2147483647 w 9995"/>
                <a:gd name="T13" fmla="*/ 2147483647 h 9742"/>
                <a:gd name="T14" fmla="*/ 2147483647 w 9995"/>
                <a:gd name="T15" fmla="*/ 2147483647 h 9742"/>
                <a:gd name="T16" fmla="*/ 2147483647 w 9995"/>
                <a:gd name="T17" fmla="*/ 2147483647 h 9742"/>
                <a:gd name="T18" fmla="*/ 2147483647 w 9995"/>
                <a:gd name="T19" fmla="*/ 2147483647 h 9742"/>
                <a:gd name="T20" fmla="*/ 2147483647 w 9995"/>
                <a:gd name="T21" fmla="*/ 2147483647 h 9742"/>
                <a:gd name="T22" fmla="*/ 2147483647 w 9995"/>
                <a:gd name="T23" fmla="*/ 2147483647 h 9742"/>
                <a:gd name="T24" fmla="*/ 2147483647 w 9995"/>
                <a:gd name="T25" fmla="*/ 2147483647 h 9742"/>
                <a:gd name="T26" fmla="*/ 2147483647 w 9995"/>
                <a:gd name="T27" fmla="*/ 2147483647 h 9742"/>
                <a:gd name="T28" fmla="*/ 2147483647 w 9995"/>
                <a:gd name="T29" fmla="*/ 2147483647 h 9742"/>
                <a:gd name="T30" fmla="*/ 2147483647 w 9995"/>
                <a:gd name="T31" fmla="*/ 2147483647 h 9742"/>
                <a:gd name="T32" fmla="*/ 2147483647 w 9995"/>
                <a:gd name="T33" fmla="*/ 2147483647 h 9742"/>
                <a:gd name="T34" fmla="*/ 2147483647 w 9995"/>
                <a:gd name="T35" fmla="*/ 2147483647 h 9742"/>
                <a:gd name="T36" fmla="*/ 2147483647 w 9995"/>
                <a:gd name="T37" fmla="*/ 2147483647 h 9742"/>
                <a:gd name="T38" fmla="*/ 2147483647 w 9995"/>
                <a:gd name="T39" fmla="*/ 2147483647 h 9742"/>
                <a:gd name="T40" fmla="*/ 2147483647 w 9995"/>
                <a:gd name="T41" fmla="*/ 2147483647 h 9742"/>
                <a:gd name="T42" fmla="*/ 2147483647 w 9995"/>
                <a:gd name="T43" fmla="*/ 2147483647 h 9742"/>
                <a:gd name="T44" fmla="*/ 2147483647 w 9995"/>
                <a:gd name="T45" fmla="*/ 2147483647 h 9742"/>
                <a:gd name="T46" fmla="*/ 2147483647 w 9995"/>
                <a:gd name="T47" fmla="*/ 2147483647 h 9742"/>
                <a:gd name="T48" fmla="*/ 2147483647 w 9995"/>
                <a:gd name="T49" fmla="*/ 2147483647 h 9742"/>
                <a:gd name="T50" fmla="*/ 2147483647 w 9995"/>
                <a:gd name="T51" fmla="*/ 2147483647 h 9742"/>
                <a:gd name="T52" fmla="*/ 2147483647 w 9995"/>
                <a:gd name="T53" fmla="*/ 2147483647 h 9742"/>
                <a:gd name="T54" fmla="*/ 2147483647 w 9995"/>
                <a:gd name="T55" fmla="*/ 2147483647 h 9742"/>
                <a:gd name="T56" fmla="*/ 2147483647 w 9995"/>
                <a:gd name="T57" fmla="*/ 2147483647 h 9742"/>
                <a:gd name="T58" fmla="*/ 2147483647 w 9995"/>
                <a:gd name="T59" fmla="*/ 2147483647 h 9742"/>
                <a:gd name="T60" fmla="*/ 2147483647 w 9995"/>
                <a:gd name="T61" fmla="*/ 2147483647 h 9742"/>
                <a:gd name="T62" fmla="*/ 2147483647 w 9995"/>
                <a:gd name="T63" fmla="*/ 2147483647 h 9742"/>
                <a:gd name="T64" fmla="*/ 2147483647 w 9995"/>
                <a:gd name="T65" fmla="*/ 2147483647 h 9742"/>
                <a:gd name="T66" fmla="*/ 2147483647 w 9995"/>
                <a:gd name="T67" fmla="*/ 2147483647 h 9742"/>
                <a:gd name="T68" fmla="*/ 2147483647 w 9995"/>
                <a:gd name="T69" fmla="*/ 0 h 974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95"/>
                <a:gd name="T106" fmla="*/ 0 h 9742"/>
                <a:gd name="T107" fmla="*/ 9995 w 9995"/>
                <a:gd name="T108" fmla="*/ 9742 h 974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95" h="9742">
                  <a:moveTo>
                    <a:pt x="16" y="0"/>
                  </a:moveTo>
                  <a:cubicBezTo>
                    <a:pt x="11" y="2171"/>
                    <a:pt x="5" y="4342"/>
                    <a:pt x="0" y="6513"/>
                  </a:cubicBezTo>
                  <a:lnTo>
                    <a:pt x="8722" y="9742"/>
                  </a:lnTo>
                  <a:lnTo>
                    <a:pt x="8902" y="9590"/>
                  </a:lnTo>
                  <a:lnTo>
                    <a:pt x="9186" y="9176"/>
                  </a:lnTo>
                  <a:lnTo>
                    <a:pt x="9421" y="8758"/>
                  </a:lnTo>
                  <a:lnTo>
                    <a:pt x="9623" y="8337"/>
                  </a:lnTo>
                  <a:lnTo>
                    <a:pt x="9776" y="7916"/>
                  </a:lnTo>
                  <a:cubicBezTo>
                    <a:pt x="9814" y="7774"/>
                    <a:pt x="9853" y="7633"/>
                    <a:pt x="9891" y="7491"/>
                  </a:cubicBezTo>
                  <a:cubicBezTo>
                    <a:pt x="9915" y="7351"/>
                    <a:pt x="9938" y="7210"/>
                    <a:pt x="9962" y="7070"/>
                  </a:cubicBezTo>
                  <a:cubicBezTo>
                    <a:pt x="9973" y="6928"/>
                    <a:pt x="9984" y="6787"/>
                    <a:pt x="9995" y="6645"/>
                  </a:cubicBezTo>
                  <a:cubicBezTo>
                    <a:pt x="9993" y="6504"/>
                    <a:pt x="9991" y="6364"/>
                    <a:pt x="9989" y="6223"/>
                  </a:cubicBezTo>
                  <a:cubicBezTo>
                    <a:pt x="9974" y="6084"/>
                    <a:pt x="9960" y="5945"/>
                    <a:pt x="9945" y="5806"/>
                  </a:cubicBezTo>
                  <a:cubicBezTo>
                    <a:pt x="9916" y="5669"/>
                    <a:pt x="9887" y="5533"/>
                    <a:pt x="9858" y="5396"/>
                  </a:cubicBezTo>
                  <a:lnTo>
                    <a:pt x="9738" y="4989"/>
                  </a:lnTo>
                  <a:cubicBezTo>
                    <a:pt x="9683" y="4856"/>
                    <a:pt x="9629" y="4723"/>
                    <a:pt x="9574" y="4590"/>
                  </a:cubicBezTo>
                  <a:lnTo>
                    <a:pt x="9377" y="4201"/>
                  </a:lnTo>
                  <a:lnTo>
                    <a:pt x="9143" y="3821"/>
                  </a:lnTo>
                  <a:lnTo>
                    <a:pt x="8875" y="3451"/>
                  </a:lnTo>
                  <a:lnTo>
                    <a:pt x="8564" y="3092"/>
                  </a:lnTo>
                  <a:lnTo>
                    <a:pt x="8225" y="2747"/>
                  </a:lnTo>
                  <a:lnTo>
                    <a:pt x="7848" y="2418"/>
                  </a:lnTo>
                  <a:lnTo>
                    <a:pt x="7439" y="2106"/>
                  </a:lnTo>
                  <a:lnTo>
                    <a:pt x="6991" y="1810"/>
                  </a:lnTo>
                  <a:lnTo>
                    <a:pt x="6516" y="1527"/>
                  </a:lnTo>
                  <a:lnTo>
                    <a:pt x="6008" y="1267"/>
                  </a:lnTo>
                  <a:lnTo>
                    <a:pt x="5461" y="1029"/>
                  </a:lnTo>
                  <a:lnTo>
                    <a:pt x="4888" y="813"/>
                  </a:lnTo>
                  <a:lnTo>
                    <a:pt x="4282" y="619"/>
                  </a:lnTo>
                  <a:lnTo>
                    <a:pt x="3643" y="447"/>
                  </a:lnTo>
                  <a:lnTo>
                    <a:pt x="2977" y="300"/>
                  </a:lnTo>
                  <a:lnTo>
                    <a:pt x="2283" y="183"/>
                  </a:lnTo>
                  <a:lnTo>
                    <a:pt x="1557" y="92"/>
                  </a:lnTo>
                  <a:lnTo>
                    <a:pt x="797" y="29"/>
                  </a:lnTo>
                  <a:lnTo>
                    <a:pt x="16" y="0"/>
                  </a:lnTo>
                </a:path>
              </a:pathLst>
            </a:custGeom>
            <a:solidFill>
              <a:srgbClr val="CCE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65" name="Freeform 8"/>
            <p:cNvSpPr>
              <a:spLocks/>
            </p:cNvSpPr>
            <p:nvPr/>
          </p:nvSpPr>
          <p:spPr bwMode="auto">
            <a:xfrm>
              <a:off x="2858176" y="3463136"/>
              <a:ext cx="5632450" cy="3189287"/>
            </a:xfrm>
            <a:custGeom>
              <a:avLst/>
              <a:gdLst>
                <a:gd name="T0" fmla="*/ 2147483647 w 10000"/>
                <a:gd name="T1" fmla="*/ 2147483647 h 9972"/>
                <a:gd name="T2" fmla="*/ 2147483647 w 10000"/>
                <a:gd name="T3" fmla="*/ 0 h 9972"/>
                <a:gd name="T4" fmla="*/ 0 w 10000"/>
                <a:gd name="T5" fmla="*/ 2147483647 h 9972"/>
                <a:gd name="T6" fmla="*/ 2147483647 w 10000"/>
                <a:gd name="T7" fmla="*/ 2147483647 h 9972"/>
                <a:gd name="T8" fmla="*/ 2147483647 w 10000"/>
                <a:gd name="T9" fmla="*/ 2147483647 h 9972"/>
                <a:gd name="T10" fmla="*/ 2147483647 w 10000"/>
                <a:gd name="T11" fmla="*/ 2147483647 h 9972"/>
                <a:gd name="T12" fmla="*/ 2147483647 w 10000"/>
                <a:gd name="T13" fmla="*/ 2147483647 h 9972"/>
                <a:gd name="T14" fmla="*/ 2147483647 w 10000"/>
                <a:gd name="T15" fmla="*/ 2147483647 h 9972"/>
                <a:gd name="T16" fmla="*/ 2147483647 w 10000"/>
                <a:gd name="T17" fmla="*/ 2147483647 h 9972"/>
                <a:gd name="T18" fmla="*/ 2147483647 w 10000"/>
                <a:gd name="T19" fmla="*/ 2147483647 h 9972"/>
                <a:gd name="T20" fmla="*/ 2147483647 w 10000"/>
                <a:gd name="T21" fmla="*/ 2147483647 h 9972"/>
                <a:gd name="T22" fmla="*/ 2147483647 w 10000"/>
                <a:gd name="T23" fmla="*/ 2147483647 h 9972"/>
                <a:gd name="T24" fmla="*/ 2147483647 w 10000"/>
                <a:gd name="T25" fmla="*/ 2147483647 h 9972"/>
                <a:gd name="T26" fmla="*/ 2147483647 w 10000"/>
                <a:gd name="T27" fmla="*/ 2147483647 h 9972"/>
                <a:gd name="T28" fmla="*/ 2147483647 w 10000"/>
                <a:gd name="T29" fmla="*/ 2147483647 h 9972"/>
                <a:gd name="T30" fmla="*/ 2147483647 w 10000"/>
                <a:gd name="T31" fmla="*/ 2147483647 h 9972"/>
                <a:gd name="T32" fmla="*/ 2147483647 w 10000"/>
                <a:gd name="T33" fmla="*/ 2147483647 h 9972"/>
                <a:gd name="T34" fmla="*/ 2147483647 w 10000"/>
                <a:gd name="T35" fmla="*/ 2147483647 h 9972"/>
                <a:gd name="T36" fmla="*/ 2147483647 w 10000"/>
                <a:gd name="T37" fmla="*/ 2147483647 h 9972"/>
                <a:gd name="T38" fmla="*/ 2147483647 w 10000"/>
                <a:gd name="T39" fmla="*/ 2147483647 h 9972"/>
                <a:gd name="T40" fmla="*/ 2147483647 w 10000"/>
                <a:gd name="T41" fmla="*/ 2147483647 h 9972"/>
                <a:gd name="T42" fmla="*/ 2147483647 w 10000"/>
                <a:gd name="T43" fmla="*/ 2147483647 h 9972"/>
                <a:gd name="T44" fmla="*/ 2147483647 w 10000"/>
                <a:gd name="T45" fmla="*/ 2147483647 h 9972"/>
                <a:gd name="T46" fmla="*/ 2147483647 w 10000"/>
                <a:gd name="T47" fmla="*/ 2147483647 h 9972"/>
                <a:gd name="T48" fmla="*/ 2147483647 w 10000"/>
                <a:gd name="T49" fmla="*/ 2147483647 h 9972"/>
                <a:gd name="T50" fmla="*/ 2147483647 w 10000"/>
                <a:gd name="T51" fmla="*/ 2147483647 h 9972"/>
                <a:gd name="T52" fmla="*/ 2147483647 w 10000"/>
                <a:gd name="T53" fmla="*/ 2147483647 h 9972"/>
                <a:gd name="T54" fmla="*/ 2147483647 w 10000"/>
                <a:gd name="T55" fmla="*/ 2147483647 h 9972"/>
                <a:gd name="T56" fmla="*/ 2147483647 w 10000"/>
                <a:gd name="T57" fmla="*/ 2147483647 h 9972"/>
                <a:gd name="T58" fmla="*/ 2147483647 w 10000"/>
                <a:gd name="T59" fmla="*/ 2147483647 h 9972"/>
                <a:gd name="T60" fmla="*/ 2147483647 w 10000"/>
                <a:gd name="T61" fmla="*/ 2147483647 h 9972"/>
                <a:gd name="T62" fmla="*/ 2147483647 w 10000"/>
                <a:gd name="T63" fmla="*/ 2147483647 h 9972"/>
                <a:gd name="T64" fmla="*/ 2147483647 w 10000"/>
                <a:gd name="T65" fmla="*/ 2147483647 h 9972"/>
                <a:gd name="T66" fmla="*/ 2147483647 w 10000"/>
                <a:gd name="T67" fmla="*/ 2147483647 h 9972"/>
                <a:gd name="T68" fmla="*/ 2147483647 w 10000"/>
                <a:gd name="T69" fmla="*/ 2147483647 h 997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000"/>
                <a:gd name="T106" fmla="*/ 0 h 9972"/>
                <a:gd name="T107" fmla="*/ 10000 w 10000"/>
                <a:gd name="T108" fmla="*/ 9972 h 997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000" h="9972">
                  <a:moveTo>
                    <a:pt x="9985" y="4826"/>
                  </a:moveTo>
                  <a:lnTo>
                    <a:pt x="5020" y="0"/>
                  </a:lnTo>
                  <a:lnTo>
                    <a:pt x="0" y="4656"/>
                  </a:lnTo>
                  <a:cubicBezTo>
                    <a:pt x="67" y="4908"/>
                    <a:pt x="159" y="5147"/>
                    <a:pt x="226" y="5400"/>
                  </a:cubicBezTo>
                  <a:cubicBezTo>
                    <a:pt x="293" y="5570"/>
                    <a:pt x="360" y="5753"/>
                    <a:pt x="428" y="5923"/>
                  </a:cubicBezTo>
                  <a:lnTo>
                    <a:pt x="632" y="6404"/>
                  </a:lnTo>
                  <a:cubicBezTo>
                    <a:pt x="713" y="6558"/>
                    <a:pt x="795" y="6711"/>
                    <a:pt x="876" y="6865"/>
                  </a:cubicBezTo>
                  <a:lnTo>
                    <a:pt x="1141" y="7295"/>
                  </a:lnTo>
                  <a:lnTo>
                    <a:pt x="1419" y="7693"/>
                  </a:lnTo>
                  <a:lnTo>
                    <a:pt x="1714" y="8062"/>
                  </a:lnTo>
                  <a:lnTo>
                    <a:pt x="2023" y="8403"/>
                  </a:lnTo>
                  <a:lnTo>
                    <a:pt x="2306" y="8737"/>
                  </a:lnTo>
                  <a:lnTo>
                    <a:pt x="2614" y="9012"/>
                  </a:lnTo>
                  <a:lnTo>
                    <a:pt x="2970" y="9310"/>
                  </a:lnTo>
                  <a:lnTo>
                    <a:pt x="3322" y="9497"/>
                  </a:lnTo>
                  <a:lnTo>
                    <a:pt x="3706" y="9684"/>
                  </a:lnTo>
                  <a:lnTo>
                    <a:pt x="4053" y="9804"/>
                  </a:lnTo>
                  <a:lnTo>
                    <a:pt x="4423" y="9899"/>
                  </a:lnTo>
                  <a:lnTo>
                    <a:pt x="4799" y="9972"/>
                  </a:lnTo>
                  <a:lnTo>
                    <a:pt x="5182" y="9949"/>
                  </a:lnTo>
                  <a:lnTo>
                    <a:pt x="5551" y="9938"/>
                  </a:lnTo>
                  <a:lnTo>
                    <a:pt x="5918" y="9842"/>
                  </a:lnTo>
                  <a:lnTo>
                    <a:pt x="6281" y="9703"/>
                  </a:lnTo>
                  <a:lnTo>
                    <a:pt x="6639" y="9538"/>
                  </a:lnTo>
                  <a:lnTo>
                    <a:pt x="6950" y="9385"/>
                  </a:lnTo>
                  <a:lnTo>
                    <a:pt x="7283" y="9116"/>
                  </a:lnTo>
                  <a:lnTo>
                    <a:pt x="7681" y="8796"/>
                  </a:lnTo>
                  <a:lnTo>
                    <a:pt x="7971" y="8502"/>
                  </a:lnTo>
                  <a:lnTo>
                    <a:pt x="8313" y="8080"/>
                  </a:lnTo>
                  <a:lnTo>
                    <a:pt x="8567" y="7808"/>
                  </a:lnTo>
                  <a:cubicBezTo>
                    <a:pt x="8635" y="7628"/>
                    <a:pt x="8768" y="7499"/>
                    <a:pt x="8836" y="7319"/>
                  </a:cubicBezTo>
                  <a:lnTo>
                    <a:pt x="9160" y="6796"/>
                  </a:lnTo>
                  <a:cubicBezTo>
                    <a:pt x="9241" y="6624"/>
                    <a:pt x="9323" y="6453"/>
                    <a:pt x="9404" y="6281"/>
                  </a:cubicBezTo>
                  <a:cubicBezTo>
                    <a:pt x="9484" y="6059"/>
                    <a:pt x="9617" y="5876"/>
                    <a:pt x="9696" y="5653"/>
                  </a:cubicBezTo>
                  <a:cubicBezTo>
                    <a:pt x="9771" y="5429"/>
                    <a:pt x="9926" y="5063"/>
                    <a:pt x="10000" y="4839"/>
                  </a:cubicBezTo>
                </a:path>
              </a:pathLst>
            </a:custGeom>
            <a:solidFill>
              <a:srgbClr val="C1FF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66" name="Freeform 6"/>
            <p:cNvSpPr>
              <a:spLocks/>
            </p:cNvSpPr>
            <p:nvPr/>
          </p:nvSpPr>
          <p:spPr bwMode="auto">
            <a:xfrm>
              <a:off x="2520040" y="234953"/>
              <a:ext cx="3221038" cy="4724400"/>
            </a:xfrm>
            <a:custGeom>
              <a:avLst/>
              <a:gdLst>
                <a:gd name="T0" fmla="*/ 2147483647 w 10057"/>
                <a:gd name="T1" fmla="*/ 0 h 10000"/>
                <a:gd name="T2" fmla="*/ 2147483647 w 10057"/>
                <a:gd name="T3" fmla="*/ 2147483647 h 10000"/>
                <a:gd name="T4" fmla="*/ 2147483647 w 10057"/>
                <a:gd name="T5" fmla="*/ 2147483647 h 10000"/>
                <a:gd name="T6" fmla="*/ 2147483647 w 10057"/>
                <a:gd name="T7" fmla="*/ 2147483647 h 10000"/>
                <a:gd name="T8" fmla="*/ 2147483647 w 10057"/>
                <a:gd name="T9" fmla="*/ 2147483647 h 10000"/>
                <a:gd name="T10" fmla="*/ 2147483647 w 10057"/>
                <a:gd name="T11" fmla="*/ 2147483647 h 10000"/>
                <a:gd name="T12" fmla="*/ 2147483647 w 10057"/>
                <a:gd name="T13" fmla="*/ 2147483647 h 10000"/>
                <a:gd name="T14" fmla="*/ 2147483647 w 10057"/>
                <a:gd name="T15" fmla="*/ 2147483647 h 10000"/>
                <a:gd name="T16" fmla="*/ 2147483647 w 10057"/>
                <a:gd name="T17" fmla="*/ 2147483647 h 10000"/>
                <a:gd name="T18" fmla="*/ 2147483647 w 10057"/>
                <a:gd name="T19" fmla="*/ 2147483647 h 10000"/>
                <a:gd name="T20" fmla="*/ 0 w 10057"/>
                <a:gd name="T21" fmla="*/ 2147483647 h 10000"/>
                <a:gd name="T22" fmla="*/ 2147483647 w 10057"/>
                <a:gd name="T23" fmla="*/ 2147483647 h 10000"/>
                <a:gd name="T24" fmla="*/ 2147483647 w 10057"/>
                <a:gd name="T25" fmla="*/ 2147483647 h 10000"/>
                <a:gd name="T26" fmla="*/ 2147483647 w 10057"/>
                <a:gd name="T27" fmla="*/ 2147483647 h 10000"/>
                <a:gd name="T28" fmla="*/ 2147483647 w 10057"/>
                <a:gd name="T29" fmla="*/ 2147483647 h 10000"/>
                <a:gd name="T30" fmla="*/ 2147483647 w 10057"/>
                <a:gd name="T31" fmla="*/ 2147483647 h 10000"/>
                <a:gd name="T32" fmla="*/ 2147483647 w 10057"/>
                <a:gd name="T33" fmla="*/ 2147483647 h 10000"/>
                <a:gd name="T34" fmla="*/ 2147483647 w 10057"/>
                <a:gd name="T35" fmla="*/ 2147483647 h 10000"/>
                <a:gd name="T36" fmla="*/ 2147483647 w 10057"/>
                <a:gd name="T37" fmla="*/ 2147483647 h 10000"/>
                <a:gd name="T38" fmla="*/ 2147483647 w 10057"/>
                <a:gd name="T39" fmla="*/ 2147483647 h 10000"/>
                <a:gd name="T40" fmla="*/ 2147483647 w 10057"/>
                <a:gd name="T41" fmla="*/ 2147483647 h 10000"/>
                <a:gd name="T42" fmla="*/ 2147483647 w 10057"/>
                <a:gd name="T43" fmla="*/ 2147483647 h 10000"/>
                <a:gd name="T44" fmla="*/ 2147483647 w 10057"/>
                <a:gd name="T45" fmla="*/ 2147483647 h 10000"/>
                <a:gd name="T46" fmla="*/ 2147483647 w 10057"/>
                <a:gd name="T47" fmla="*/ 2147483647 h 10000"/>
                <a:gd name="T48" fmla="*/ 2147483647 w 10057"/>
                <a:gd name="T49" fmla="*/ 2147483647 h 10000"/>
                <a:gd name="T50" fmla="*/ 2147483647 w 10057"/>
                <a:gd name="T51" fmla="*/ 2147483647 h 10000"/>
                <a:gd name="T52" fmla="*/ 2147483647 w 10057"/>
                <a:gd name="T53" fmla="*/ 2147483647 h 10000"/>
                <a:gd name="T54" fmla="*/ 2147483647 w 10057"/>
                <a:gd name="T55" fmla="*/ 2147483647 h 10000"/>
                <a:gd name="T56" fmla="*/ 2147483647 w 10057"/>
                <a:gd name="T57" fmla="*/ 2147483647 h 10000"/>
                <a:gd name="T58" fmla="*/ 2147483647 w 10057"/>
                <a:gd name="T59" fmla="*/ 2147483647 h 10000"/>
                <a:gd name="T60" fmla="*/ 2147483647 w 10057"/>
                <a:gd name="T61" fmla="*/ 2147483647 h 10000"/>
                <a:gd name="T62" fmla="*/ 2147483647 w 10057"/>
                <a:gd name="T63" fmla="*/ 2147483647 h 10000"/>
                <a:gd name="T64" fmla="*/ 2147483647 w 10057"/>
                <a:gd name="T65" fmla="*/ 2147483647 h 10000"/>
                <a:gd name="T66" fmla="*/ 2147483647 w 10057"/>
                <a:gd name="T67" fmla="*/ 2147483647 h 10000"/>
                <a:gd name="T68" fmla="*/ 2147483647 w 10057"/>
                <a:gd name="T69" fmla="*/ 0 h 100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057"/>
                <a:gd name="T106" fmla="*/ 0 h 10000"/>
                <a:gd name="T107" fmla="*/ 10057 w 10057"/>
                <a:gd name="T108" fmla="*/ 10000 h 100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057" h="10000">
                  <a:moveTo>
                    <a:pt x="10000" y="0"/>
                  </a:moveTo>
                  <a:cubicBezTo>
                    <a:pt x="9981" y="2193"/>
                    <a:pt x="10074" y="4561"/>
                    <a:pt x="10055" y="6753"/>
                  </a:cubicBezTo>
                  <a:lnTo>
                    <a:pt x="1142" y="10000"/>
                  </a:lnTo>
                  <a:lnTo>
                    <a:pt x="1016" y="9687"/>
                  </a:lnTo>
                  <a:lnTo>
                    <a:pt x="747" y="9319"/>
                  </a:lnTo>
                  <a:lnTo>
                    <a:pt x="521" y="8937"/>
                  </a:lnTo>
                  <a:cubicBezTo>
                    <a:pt x="459" y="8806"/>
                    <a:pt x="398" y="8674"/>
                    <a:pt x="336" y="8543"/>
                  </a:cubicBezTo>
                  <a:lnTo>
                    <a:pt x="195" y="8142"/>
                  </a:lnTo>
                  <a:cubicBezTo>
                    <a:pt x="160" y="8005"/>
                    <a:pt x="124" y="7870"/>
                    <a:pt x="89" y="7732"/>
                  </a:cubicBezTo>
                  <a:cubicBezTo>
                    <a:pt x="66" y="7597"/>
                    <a:pt x="44" y="7461"/>
                    <a:pt x="21" y="7325"/>
                  </a:cubicBezTo>
                  <a:cubicBezTo>
                    <a:pt x="14" y="7185"/>
                    <a:pt x="7" y="7044"/>
                    <a:pt x="0" y="6905"/>
                  </a:cubicBezTo>
                  <a:cubicBezTo>
                    <a:pt x="4" y="6766"/>
                    <a:pt x="7" y="6628"/>
                    <a:pt x="11" y="6489"/>
                  </a:cubicBezTo>
                  <a:cubicBezTo>
                    <a:pt x="28" y="6351"/>
                    <a:pt x="46" y="6212"/>
                    <a:pt x="63" y="6073"/>
                  </a:cubicBezTo>
                  <a:cubicBezTo>
                    <a:pt x="93" y="5935"/>
                    <a:pt x="122" y="5796"/>
                    <a:pt x="152" y="5657"/>
                  </a:cubicBezTo>
                  <a:cubicBezTo>
                    <a:pt x="194" y="5518"/>
                    <a:pt x="237" y="5380"/>
                    <a:pt x="279" y="5242"/>
                  </a:cubicBezTo>
                  <a:cubicBezTo>
                    <a:pt x="333" y="5106"/>
                    <a:pt x="388" y="4972"/>
                    <a:pt x="442" y="4836"/>
                  </a:cubicBezTo>
                  <a:cubicBezTo>
                    <a:pt x="510" y="4701"/>
                    <a:pt x="579" y="4567"/>
                    <a:pt x="647" y="4432"/>
                  </a:cubicBezTo>
                  <a:cubicBezTo>
                    <a:pt x="726" y="4301"/>
                    <a:pt x="804" y="4169"/>
                    <a:pt x="883" y="4038"/>
                  </a:cubicBezTo>
                  <a:lnTo>
                    <a:pt x="1158" y="3651"/>
                  </a:lnTo>
                  <a:lnTo>
                    <a:pt x="1463" y="3276"/>
                  </a:lnTo>
                  <a:lnTo>
                    <a:pt x="1804" y="2915"/>
                  </a:lnTo>
                  <a:lnTo>
                    <a:pt x="2183" y="2566"/>
                  </a:lnTo>
                  <a:lnTo>
                    <a:pt x="2593" y="2230"/>
                  </a:lnTo>
                  <a:lnTo>
                    <a:pt x="3041" y="1914"/>
                  </a:lnTo>
                  <a:lnTo>
                    <a:pt x="3514" y="1616"/>
                  </a:lnTo>
                  <a:lnTo>
                    <a:pt x="4024" y="1336"/>
                  </a:lnTo>
                  <a:lnTo>
                    <a:pt x="4566" y="1082"/>
                  </a:lnTo>
                  <a:lnTo>
                    <a:pt x="5140" y="847"/>
                  </a:lnTo>
                  <a:lnTo>
                    <a:pt x="5744" y="637"/>
                  </a:lnTo>
                  <a:lnTo>
                    <a:pt x="6380" y="461"/>
                  </a:lnTo>
                  <a:lnTo>
                    <a:pt x="7044" y="305"/>
                  </a:lnTo>
                  <a:lnTo>
                    <a:pt x="7743" y="180"/>
                  </a:lnTo>
                  <a:lnTo>
                    <a:pt x="8464" y="85"/>
                  </a:lnTo>
                  <a:lnTo>
                    <a:pt x="9216" y="26"/>
                  </a:lnTo>
                  <a:lnTo>
                    <a:pt x="10000" y="0"/>
                  </a:lnTo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67" name="Freeform 4"/>
            <p:cNvSpPr>
              <a:spLocks/>
            </p:cNvSpPr>
            <p:nvPr/>
          </p:nvSpPr>
          <p:spPr bwMode="auto">
            <a:xfrm>
              <a:off x="5712503" y="863603"/>
              <a:ext cx="2573337" cy="3827462"/>
            </a:xfrm>
            <a:custGeom>
              <a:avLst/>
              <a:gdLst>
                <a:gd name="T0" fmla="*/ 2147483647 w 10000"/>
                <a:gd name="T1" fmla="*/ 0 h 10000"/>
                <a:gd name="T2" fmla="*/ 0 w 10000"/>
                <a:gd name="T3" fmla="*/ 2147483647 h 10000"/>
                <a:gd name="T4" fmla="*/ 2147483647 w 10000"/>
                <a:gd name="T5" fmla="*/ 2147483647 h 10000"/>
                <a:gd name="T6" fmla="*/ 2147483647 w 10000"/>
                <a:gd name="T7" fmla="*/ 2147483647 h 10000"/>
                <a:gd name="T8" fmla="*/ 2147483647 w 10000"/>
                <a:gd name="T9" fmla="*/ 2147483647 h 10000"/>
                <a:gd name="T10" fmla="*/ 2147483647 w 10000"/>
                <a:gd name="T11" fmla="*/ 2147483647 h 10000"/>
                <a:gd name="T12" fmla="*/ 2147483647 w 10000"/>
                <a:gd name="T13" fmla="*/ 2147483647 h 10000"/>
                <a:gd name="T14" fmla="*/ 2147483647 w 10000"/>
                <a:gd name="T15" fmla="*/ 2147483647 h 10000"/>
                <a:gd name="T16" fmla="*/ 2147483647 w 10000"/>
                <a:gd name="T17" fmla="*/ 2147483647 h 10000"/>
                <a:gd name="T18" fmla="*/ 2147483647 w 10000"/>
                <a:gd name="T19" fmla="*/ 2147483647 h 10000"/>
                <a:gd name="T20" fmla="*/ 2147483647 w 10000"/>
                <a:gd name="T21" fmla="*/ 2147483647 h 10000"/>
                <a:gd name="T22" fmla="*/ 2147483647 w 10000"/>
                <a:gd name="T23" fmla="*/ 2147483647 h 10000"/>
                <a:gd name="T24" fmla="*/ 2147483647 w 10000"/>
                <a:gd name="T25" fmla="*/ 2147483647 h 10000"/>
                <a:gd name="T26" fmla="*/ 2147483647 w 10000"/>
                <a:gd name="T27" fmla="*/ 2147483647 h 10000"/>
                <a:gd name="T28" fmla="*/ 2147483647 w 10000"/>
                <a:gd name="T29" fmla="*/ 2147483647 h 10000"/>
                <a:gd name="T30" fmla="*/ 2147483647 w 10000"/>
                <a:gd name="T31" fmla="*/ 2147483647 h 10000"/>
                <a:gd name="T32" fmla="*/ 2147483647 w 10000"/>
                <a:gd name="T33" fmla="*/ 2147483647 h 10000"/>
                <a:gd name="T34" fmla="*/ 2147483647 w 10000"/>
                <a:gd name="T35" fmla="*/ 2147483647 h 10000"/>
                <a:gd name="T36" fmla="*/ 2147483647 w 10000"/>
                <a:gd name="T37" fmla="*/ 2147483647 h 10000"/>
                <a:gd name="T38" fmla="*/ 2147483647 w 10000"/>
                <a:gd name="T39" fmla="*/ 2147483647 h 10000"/>
                <a:gd name="T40" fmla="*/ 2147483647 w 10000"/>
                <a:gd name="T41" fmla="*/ 2147483647 h 10000"/>
                <a:gd name="T42" fmla="*/ 2147483647 w 10000"/>
                <a:gd name="T43" fmla="*/ 2147483647 h 10000"/>
                <a:gd name="T44" fmla="*/ 2147483647 w 10000"/>
                <a:gd name="T45" fmla="*/ 2147483647 h 10000"/>
                <a:gd name="T46" fmla="*/ 2147483647 w 10000"/>
                <a:gd name="T47" fmla="*/ 2147483647 h 10000"/>
                <a:gd name="T48" fmla="*/ 2147483647 w 10000"/>
                <a:gd name="T49" fmla="*/ 2147483647 h 10000"/>
                <a:gd name="T50" fmla="*/ 2147483647 w 10000"/>
                <a:gd name="T51" fmla="*/ 2147483647 h 10000"/>
                <a:gd name="T52" fmla="*/ 2147483647 w 10000"/>
                <a:gd name="T53" fmla="*/ 2147483647 h 10000"/>
                <a:gd name="T54" fmla="*/ 2147483647 w 10000"/>
                <a:gd name="T55" fmla="*/ 2147483647 h 10000"/>
                <a:gd name="T56" fmla="*/ 2147483647 w 10000"/>
                <a:gd name="T57" fmla="*/ 2147483647 h 10000"/>
                <a:gd name="T58" fmla="*/ 2147483647 w 10000"/>
                <a:gd name="T59" fmla="*/ 2147483647 h 10000"/>
                <a:gd name="T60" fmla="*/ 2147483647 w 10000"/>
                <a:gd name="T61" fmla="*/ 2147483647 h 10000"/>
                <a:gd name="T62" fmla="*/ 2147483647 w 10000"/>
                <a:gd name="T63" fmla="*/ 2147483647 h 10000"/>
                <a:gd name="T64" fmla="*/ 2147483647 w 10000"/>
                <a:gd name="T65" fmla="*/ 2147483647 h 10000"/>
                <a:gd name="T66" fmla="*/ 2147483647 w 10000"/>
                <a:gd name="T67" fmla="*/ 2147483647 h 10000"/>
                <a:gd name="T68" fmla="*/ 2147483647 w 10000"/>
                <a:gd name="T69" fmla="*/ 0 h 100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000"/>
                <a:gd name="T106" fmla="*/ 0 h 10000"/>
                <a:gd name="T107" fmla="*/ 10000 w 10000"/>
                <a:gd name="T108" fmla="*/ 10000 h 100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000" h="10000">
                  <a:moveTo>
                    <a:pt x="16" y="0"/>
                  </a:moveTo>
                  <a:cubicBezTo>
                    <a:pt x="11" y="2174"/>
                    <a:pt x="5" y="4349"/>
                    <a:pt x="0" y="6523"/>
                  </a:cubicBezTo>
                  <a:lnTo>
                    <a:pt x="8755" y="10000"/>
                  </a:lnTo>
                  <a:lnTo>
                    <a:pt x="8979" y="9757"/>
                  </a:lnTo>
                  <a:lnTo>
                    <a:pt x="9293" y="9288"/>
                  </a:lnTo>
                  <a:cubicBezTo>
                    <a:pt x="9355" y="9163"/>
                    <a:pt x="9415" y="9038"/>
                    <a:pt x="9477" y="8913"/>
                  </a:cubicBezTo>
                  <a:cubicBezTo>
                    <a:pt x="9544" y="8772"/>
                    <a:pt x="9612" y="8588"/>
                    <a:pt x="9678" y="8447"/>
                  </a:cubicBezTo>
                  <a:cubicBezTo>
                    <a:pt x="9729" y="8307"/>
                    <a:pt x="9779" y="8090"/>
                    <a:pt x="9830" y="7950"/>
                  </a:cubicBezTo>
                  <a:cubicBezTo>
                    <a:pt x="9868" y="7808"/>
                    <a:pt x="9890" y="7698"/>
                    <a:pt x="9928" y="7556"/>
                  </a:cubicBezTo>
                  <a:cubicBezTo>
                    <a:pt x="9951" y="7416"/>
                    <a:pt x="9958" y="7243"/>
                    <a:pt x="9982" y="7103"/>
                  </a:cubicBezTo>
                  <a:cubicBezTo>
                    <a:pt x="9993" y="6961"/>
                    <a:pt x="9988" y="6797"/>
                    <a:pt x="9999" y="6655"/>
                  </a:cubicBezTo>
                  <a:cubicBezTo>
                    <a:pt x="10013" y="6514"/>
                    <a:pt x="9947" y="6374"/>
                    <a:pt x="9961" y="6232"/>
                  </a:cubicBezTo>
                  <a:cubicBezTo>
                    <a:pt x="9930" y="6093"/>
                    <a:pt x="9948" y="5954"/>
                    <a:pt x="9917" y="5814"/>
                  </a:cubicBezTo>
                  <a:cubicBezTo>
                    <a:pt x="9888" y="5677"/>
                    <a:pt x="9813" y="5541"/>
                    <a:pt x="9784" y="5404"/>
                  </a:cubicBezTo>
                  <a:lnTo>
                    <a:pt x="9664" y="4996"/>
                  </a:lnTo>
                  <a:cubicBezTo>
                    <a:pt x="9610" y="4863"/>
                    <a:pt x="9557" y="4730"/>
                    <a:pt x="9502" y="4597"/>
                  </a:cubicBezTo>
                  <a:cubicBezTo>
                    <a:pt x="9437" y="4467"/>
                    <a:pt x="9371" y="4338"/>
                    <a:pt x="9306" y="4208"/>
                  </a:cubicBezTo>
                  <a:lnTo>
                    <a:pt x="9074" y="3827"/>
                  </a:lnTo>
                  <a:lnTo>
                    <a:pt x="8808" y="3502"/>
                  </a:lnTo>
                  <a:lnTo>
                    <a:pt x="8458" y="3124"/>
                  </a:lnTo>
                  <a:lnTo>
                    <a:pt x="8122" y="2788"/>
                  </a:lnTo>
                  <a:lnTo>
                    <a:pt x="7762" y="2450"/>
                  </a:lnTo>
                  <a:lnTo>
                    <a:pt x="7328" y="2137"/>
                  </a:lnTo>
                  <a:lnTo>
                    <a:pt x="6911" y="1841"/>
                  </a:lnTo>
                  <a:lnTo>
                    <a:pt x="6467" y="1576"/>
                  </a:lnTo>
                  <a:lnTo>
                    <a:pt x="5949" y="1306"/>
                  </a:lnTo>
                  <a:lnTo>
                    <a:pt x="5393" y="1067"/>
                  </a:lnTo>
                  <a:lnTo>
                    <a:pt x="4851" y="814"/>
                  </a:lnTo>
                  <a:lnTo>
                    <a:pt x="4249" y="620"/>
                  </a:lnTo>
                  <a:lnTo>
                    <a:pt x="3616" y="447"/>
                  </a:lnTo>
                  <a:lnTo>
                    <a:pt x="2954" y="300"/>
                  </a:lnTo>
                  <a:lnTo>
                    <a:pt x="2266" y="183"/>
                  </a:lnTo>
                  <a:lnTo>
                    <a:pt x="1545" y="92"/>
                  </a:lnTo>
                  <a:lnTo>
                    <a:pt x="791" y="29"/>
                  </a:lnTo>
                  <a:lnTo>
                    <a:pt x="16" y="0"/>
                  </a:lnTo>
                </a:path>
              </a:pathLst>
            </a:custGeom>
            <a:solidFill>
              <a:srgbClr val="00CCFF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68" name="Freeform 6"/>
            <p:cNvSpPr>
              <a:spLocks/>
            </p:cNvSpPr>
            <p:nvPr/>
          </p:nvSpPr>
          <p:spPr bwMode="auto">
            <a:xfrm>
              <a:off x="3143928" y="876305"/>
              <a:ext cx="2573337" cy="3800475"/>
            </a:xfrm>
            <a:custGeom>
              <a:avLst/>
              <a:gdLst>
                <a:gd name="T0" fmla="*/ 2147483647 w 1902"/>
                <a:gd name="T1" fmla="*/ 0 h 2731"/>
                <a:gd name="T2" fmla="*/ 2147483647 w 1902"/>
                <a:gd name="T3" fmla="*/ 2147483647 h 2731"/>
                <a:gd name="T4" fmla="*/ 2147483647 w 1902"/>
                <a:gd name="T5" fmla="*/ 2147483647 h 2731"/>
                <a:gd name="T6" fmla="*/ 2147483647 w 1902"/>
                <a:gd name="T7" fmla="*/ 2147483647 h 2731"/>
                <a:gd name="T8" fmla="*/ 2147483647 w 1902"/>
                <a:gd name="T9" fmla="*/ 2147483647 h 2731"/>
                <a:gd name="T10" fmla="*/ 2147483647 w 1902"/>
                <a:gd name="T11" fmla="*/ 2147483647 h 2731"/>
                <a:gd name="T12" fmla="*/ 2147483647 w 1902"/>
                <a:gd name="T13" fmla="*/ 2147483647 h 2731"/>
                <a:gd name="T14" fmla="*/ 2147483647 w 1902"/>
                <a:gd name="T15" fmla="*/ 2147483647 h 2731"/>
                <a:gd name="T16" fmla="*/ 2147483647 w 1902"/>
                <a:gd name="T17" fmla="*/ 2147483647 h 2731"/>
                <a:gd name="T18" fmla="*/ 2147483647 w 1902"/>
                <a:gd name="T19" fmla="*/ 2147483647 h 2731"/>
                <a:gd name="T20" fmla="*/ 0 w 1902"/>
                <a:gd name="T21" fmla="*/ 2147483647 h 2731"/>
                <a:gd name="T22" fmla="*/ 2147483647 w 1902"/>
                <a:gd name="T23" fmla="*/ 2147483647 h 2731"/>
                <a:gd name="T24" fmla="*/ 2147483647 w 1902"/>
                <a:gd name="T25" fmla="*/ 2147483647 h 2731"/>
                <a:gd name="T26" fmla="*/ 2147483647 w 1902"/>
                <a:gd name="T27" fmla="*/ 2147483647 h 2731"/>
                <a:gd name="T28" fmla="*/ 2147483647 w 1902"/>
                <a:gd name="T29" fmla="*/ 2147483647 h 2731"/>
                <a:gd name="T30" fmla="*/ 2147483647 w 1902"/>
                <a:gd name="T31" fmla="*/ 2147483647 h 2731"/>
                <a:gd name="T32" fmla="*/ 2147483647 w 1902"/>
                <a:gd name="T33" fmla="*/ 2147483647 h 2731"/>
                <a:gd name="T34" fmla="*/ 2147483647 w 1902"/>
                <a:gd name="T35" fmla="*/ 2147483647 h 2731"/>
                <a:gd name="T36" fmla="*/ 2147483647 w 1902"/>
                <a:gd name="T37" fmla="*/ 2147483647 h 2731"/>
                <a:gd name="T38" fmla="*/ 2147483647 w 1902"/>
                <a:gd name="T39" fmla="*/ 2147483647 h 2731"/>
                <a:gd name="T40" fmla="*/ 2147483647 w 1902"/>
                <a:gd name="T41" fmla="*/ 2147483647 h 2731"/>
                <a:gd name="T42" fmla="*/ 2147483647 w 1902"/>
                <a:gd name="T43" fmla="*/ 2147483647 h 2731"/>
                <a:gd name="T44" fmla="*/ 2147483647 w 1902"/>
                <a:gd name="T45" fmla="*/ 2147483647 h 2731"/>
                <a:gd name="T46" fmla="*/ 2147483647 w 1902"/>
                <a:gd name="T47" fmla="*/ 2147483647 h 2731"/>
                <a:gd name="T48" fmla="*/ 2147483647 w 1902"/>
                <a:gd name="T49" fmla="*/ 2147483647 h 2731"/>
                <a:gd name="T50" fmla="*/ 2147483647 w 1902"/>
                <a:gd name="T51" fmla="*/ 2147483647 h 2731"/>
                <a:gd name="T52" fmla="*/ 2147483647 w 1902"/>
                <a:gd name="T53" fmla="*/ 2147483647 h 2731"/>
                <a:gd name="T54" fmla="*/ 2147483647 w 1902"/>
                <a:gd name="T55" fmla="*/ 2147483647 h 2731"/>
                <a:gd name="T56" fmla="*/ 2147483647 w 1902"/>
                <a:gd name="T57" fmla="*/ 2147483647 h 2731"/>
                <a:gd name="T58" fmla="*/ 2147483647 w 1902"/>
                <a:gd name="T59" fmla="*/ 2147483647 h 2731"/>
                <a:gd name="T60" fmla="*/ 2147483647 w 1902"/>
                <a:gd name="T61" fmla="*/ 2147483647 h 2731"/>
                <a:gd name="T62" fmla="*/ 2147483647 w 1902"/>
                <a:gd name="T63" fmla="*/ 2147483647 h 2731"/>
                <a:gd name="T64" fmla="*/ 2147483647 w 1902"/>
                <a:gd name="T65" fmla="*/ 2147483647 h 2731"/>
                <a:gd name="T66" fmla="*/ 2147483647 w 1902"/>
                <a:gd name="T67" fmla="*/ 2147483647 h 2731"/>
                <a:gd name="T68" fmla="*/ 2147483647 w 1902"/>
                <a:gd name="T69" fmla="*/ 0 h 273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02"/>
                <a:gd name="T106" fmla="*/ 0 h 2731"/>
                <a:gd name="T107" fmla="*/ 1902 w 1902"/>
                <a:gd name="T108" fmla="*/ 2731 h 273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02" h="2731">
                  <a:moveTo>
                    <a:pt x="1901" y="0"/>
                  </a:moveTo>
                  <a:lnTo>
                    <a:pt x="1890" y="1788"/>
                  </a:lnTo>
                  <a:lnTo>
                    <a:pt x="252" y="2730"/>
                  </a:lnTo>
                  <a:lnTo>
                    <a:pt x="193" y="2632"/>
                  </a:lnTo>
                  <a:lnTo>
                    <a:pt x="142" y="2532"/>
                  </a:lnTo>
                  <a:lnTo>
                    <a:pt x="99" y="2428"/>
                  </a:lnTo>
                  <a:lnTo>
                    <a:pt x="64" y="2321"/>
                  </a:lnTo>
                  <a:lnTo>
                    <a:pt x="37" y="2212"/>
                  </a:lnTo>
                  <a:lnTo>
                    <a:pt x="17" y="2101"/>
                  </a:lnTo>
                  <a:lnTo>
                    <a:pt x="4" y="1990"/>
                  </a:lnTo>
                  <a:lnTo>
                    <a:pt x="0" y="1876"/>
                  </a:lnTo>
                  <a:lnTo>
                    <a:pt x="2" y="1763"/>
                  </a:lnTo>
                  <a:lnTo>
                    <a:pt x="12" y="1650"/>
                  </a:lnTo>
                  <a:lnTo>
                    <a:pt x="29" y="1537"/>
                  </a:lnTo>
                  <a:lnTo>
                    <a:pt x="53" y="1424"/>
                  </a:lnTo>
                  <a:lnTo>
                    <a:pt x="84" y="1314"/>
                  </a:lnTo>
                  <a:lnTo>
                    <a:pt x="123" y="1204"/>
                  </a:lnTo>
                  <a:lnTo>
                    <a:pt x="168" y="1097"/>
                  </a:lnTo>
                  <a:lnTo>
                    <a:pt x="220" y="992"/>
                  </a:lnTo>
                  <a:lnTo>
                    <a:pt x="278" y="890"/>
                  </a:lnTo>
                  <a:lnTo>
                    <a:pt x="343" y="792"/>
                  </a:lnTo>
                  <a:lnTo>
                    <a:pt x="415" y="697"/>
                  </a:lnTo>
                  <a:lnTo>
                    <a:pt x="493" y="606"/>
                  </a:lnTo>
                  <a:lnTo>
                    <a:pt x="578" y="520"/>
                  </a:lnTo>
                  <a:lnTo>
                    <a:pt x="668" y="439"/>
                  </a:lnTo>
                  <a:lnTo>
                    <a:pt x="765" y="363"/>
                  </a:lnTo>
                  <a:lnTo>
                    <a:pt x="868" y="294"/>
                  </a:lnTo>
                  <a:lnTo>
                    <a:pt x="977" y="230"/>
                  </a:lnTo>
                  <a:lnTo>
                    <a:pt x="1092" y="173"/>
                  </a:lnTo>
                  <a:lnTo>
                    <a:pt x="1213" y="125"/>
                  </a:lnTo>
                  <a:lnTo>
                    <a:pt x="1339" y="83"/>
                  </a:lnTo>
                  <a:lnTo>
                    <a:pt x="1472" y="49"/>
                  </a:lnTo>
                  <a:lnTo>
                    <a:pt x="1609" y="23"/>
                  </a:lnTo>
                  <a:lnTo>
                    <a:pt x="1752" y="7"/>
                  </a:lnTo>
                  <a:lnTo>
                    <a:pt x="1901" y="0"/>
                  </a:lnTo>
                </a:path>
              </a:pathLst>
            </a:custGeom>
            <a:solidFill>
              <a:srgbClr val="FF66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69" name="Freeform 316"/>
            <p:cNvSpPr>
              <a:spLocks/>
            </p:cNvSpPr>
            <p:nvPr/>
          </p:nvSpPr>
          <p:spPr bwMode="auto">
            <a:xfrm>
              <a:off x="3461428" y="3427417"/>
              <a:ext cx="4510087" cy="2595563"/>
            </a:xfrm>
            <a:custGeom>
              <a:avLst/>
              <a:gdLst>
                <a:gd name="T0" fmla="*/ 2147483647 w 10028"/>
                <a:gd name="T1" fmla="*/ 0 h 10051"/>
                <a:gd name="T2" fmla="*/ 0 w 10028"/>
                <a:gd name="T3" fmla="*/ 2147483647 h 10051"/>
                <a:gd name="T4" fmla="*/ 2147483647 w 10028"/>
                <a:gd name="T5" fmla="*/ 2147483647 h 10051"/>
                <a:gd name="T6" fmla="*/ 2147483647 w 10028"/>
                <a:gd name="T7" fmla="*/ 2147483647 h 10051"/>
                <a:gd name="T8" fmla="*/ 2147483647 w 10028"/>
                <a:gd name="T9" fmla="*/ 2147483647 h 10051"/>
                <a:gd name="T10" fmla="*/ 2147483647 w 10028"/>
                <a:gd name="T11" fmla="*/ 2147483647 h 10051"/>
                <a:gd name="T12" fmla="*/ 2147483647 w 10028"/>
                <a:gd name="T13" fmla="*/ 2147483647 h 10051"/>
                <a:gd name="T14" fmla="*/ 2147483647 w 10028"/>
                <a:gd name="T15" fmla="*/ 2147483647 h 10051"/>
                <a:gd name="T16" fmla="*/ 2147483647 w 10028"/>
                <a:gd name="T17" fmla="*/ 2147483647 h 10051"/>
                <a:gd name="T18" fmla="*/ 2147483647 w 10028"/>
                <a:gd name="T19" fmla="*/ 2147483647 h 10051"/>
                <a:gd name="T20" fmla="*/ 2147483647 w 10028"/>
                <a:gd name="T21" fmla="*/ 2147483647 h 10051"/>
                <a:gd name="T22" fmla="*/ 2147483647 w 10028"/>
                <a:gd name="T23" fmla="*/ 2147483647 h 10051"/>
                <a:gd name="T24" fmla="*/ 2147483647 w 10028"/>
                <a:gd name="T25" fmla="*/ 2147483647 h 10051"/>
                <a:gd name="T26" fmla="*/ 2147483647 w 10028"/>
                <a:gd name="T27" fmla="*/ 2147483647 h 10051"/>
                <a:gd name="T28" fmla="*/ 2147483647 w 10028"/>
                <a:gd name="T29" fmla="*/ 2147483647 h 10051"/>
                <a:gd name="T30" fmla="*/ 2147483647 w 10028"/>
                <a:gd name="T31" fmla="*/ 2147483647 h 10051"/>
                <a:gd name="T32" fmla="*/ 2147483647 w 10028"/>
                <a:gd name="T33" fmla="*/ 2147483647 h 10051"/>
                <a:gd name="T34" fmla="*/ 2147483647 w 10028"/>
                <a:gd name="T35" fmla="*/ 2147483647 h 10051"/>
                <a:gd name="T36" fmla="*/ 2147483647 w 10028"/>
                <a:gd name="T37" fmla="*/ 2147483647 h 10051"/>
                <a:gd name="T38" fmla="*/ 2147483647 w 10028"/>
                <a:gd name="T39" fmla="*/ 2147483647 h 10051"/>
                <a:gd name="T40" fmla="*/ 2147483647 w 10028"/>
                <a:gd name="T41" fmla="*/ 2147483647 h 10051"/>
                <a:gd name="T42" fmla="*/ 2147483647 w 10028"/>
                <a:gd name="T43" fmla="*/ 2147483647 h 10051"/>
                <a:gd name="T44" fmla="*/ 2147483647 w 10028"/>
                <a:gd name="T45" fmla="*/ 2147483647 h 10051"/>
                <a:gd name="T46" fmla="*/ 2147483647 w 10028"/>
                <a:gd name="T47" fmla="*/ 2147483647 h 10051"/>
                <a:gd name="T48" fmla="*/ 2147483647 w 10028"/>
                <a:gd name="T49" fmla="*/ 2147483647 h 10051"/>
                <a:gd name="T50" fmla="*/ 2147483647 w 10028"/>
                <a:gd name="T51" fmla="*/ 2147483647 h 10051"/>
                <a:gd name="T52" fmla="*/ 2147483647 w 10028"/>
                <a:gd name="T53" fmla="*/ 2147483647 h 10051"/>
                <a:gd name="T54" fmla="*/ 2147483647 w 10028"/>
                <a:gd name="T55" fmla="*/ 2147483647 h 10051"/>
                <a:gd name="T56" fmla="*/ 2147483647 w 10028"/>
                <a:gd name="T57" fmla="*/ 2147483647 h 10051"/>
                <a:gd name="T58" fmla="*/ 2147483647 w 10028"/>
                <a:gd name="T59" fmla="*/ 2147483647 h 10051"/>
                <a:gd name="T60" fmla="*/ 2147483647 w 10028"/>
                <a:gd name="T61" fmla="*/ 2147483647 h 10051"/>
                <a:gd name="T62" fmla="*/ 2147483647 w 10028"/>
                <a:gd name="T63" fmla="*/ 2147483647 h 10051"/>
                <a:gd name="T64" fmla="*/ 2147483647 w 10028"/>
                <a:gd name="T65" fmla="*/ 2147483647 h 10051"/>
                <a:gd name="T66" fmla="*/ 2147483647 w 10028"/>
                <a:gd name="T67" fmla="*/ 2147483647 h 1005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028"/>
                <a:gd name="T103" fmla="*/ 0 h 10051"/>
                <a:gd name="T104" fmla="*/ 10028 w 10028"/>
                <a:gd name="T105" fmla="*/ 10051 h 1005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028" h="10051">
                  <a:moveTo>
                    <a:pt x="5091" y="0"/>
                  </a:moveTo>
                  <a:lnTo>
                    <a:pt x="0" y="4772"/>
                  </a:lnTo>
                  <a:cubicBezTo>
                    <a:pt x="65" y="4989"/>
                    <a:pt x="131" y="5205"/>
                    <a:pt x="196" y="5422"/>
                  </a:cubicBezTo>
                  <a:cubicBezTo>
                    <a:pt x="264" y="5593"/>
                    <a:pt x="333" y="5764"/>
                    <a:pt x="401" y="5936"/>
                  </a:cubicBezTo>
                  <a:lnTo>
                    <a:pt x="631" y="6421"/>
                  </a:lnTo>
                  <a:lnTo>
                    <a:pt x="876" y="6886"/>
                  </a:lnTo>
                  <a:lnTo>
                    <a:pt x="1144" y="7321"/>
                  </a:lnTo>
                  <a:lnTo>
                    <a:pt x="1424" y="7722"/>
                  </a:lnTo>
                  <a:lnTo>
                    <a:pt x="1694" y="8143"/>
                  </a:lnTo>
                  <a:lnTo>
                    <a:pt x="1979" y="8455"/>
                  </a:lnTo>
                  <a:lnTo>
                    <a:pt x="2320" y="8798"/>
                  </a:lnTo>
                  <a:lnTo>
                    <a:pt x="2643" y="9076"/>
                  </a:lnTo>
                  <a:lnTo>
                    <a:pt x="2979" y="9324"/>
                  </a:lnTo>
                  <a:lnTo>
                    <a:pt x="3361" y="9587"/>
                  </a:lnTo>
                  <a:lnTo>
                    <a:pt x="3738" y="9730"/>
                  </a:lnTo>
                  <a:cubicBezTo>
                    <a:pt x="3857" y="9779"/>
                    <a:pt x="3955" y="9830"/>
                    <a:pt x="4074" y="9881"/>
                  </a:cubicBezTo>
                  <a:lnTo>
                    <a:pt x="4459" y="9974"/>
                  </a:lnTo>
                  <a:lnTo>
                    <a:pt x="4832" y="10051"/>
                  </a:lnTo>
                  <a:lnTo>
                    <a:pt x="5221" y="10000"/>
                  </a:lnTo>
                  <a:lnTo>
                    <a:pt x="5594" y="9989"/>
                  </a:lnTo>
                  <a:lnTo>
                    <a:pt x="5945" y="9883"/>
                  </a:lnTo>
                  <a:lnTo>
                    <a:pt x="6321" y="9766"/>
                  </a:lnTo>
                  <a:lnTo>
                    <a:pt x="6691" y="9609"/>
                  </a:lnTo>
                  <a:lnTo>
                    <a:pt x="7040" y="9396"/>
                  </a:lnTo>
                  <a:lnTo>
                    <a:pt x="7364" y="9148"/>
                  </a:lnTo>
                  <a:lnTo>
                    <a:pt x="7733" y="8878"/>
                  </a:lnTo>
                  <a:lnTo>
                    <a:pt x="7971" y="8570"/>
                  </a:lnTo>
                  <a:lnTo>
                    <a:pt x="8321" y="8181"/>
                  </a:lnTo>
                  <a:lnTo>
                    <a:pt x="8620" y="7811"/>
                  </a:lnTo>
                  <a:lnTo>
                    <a:pt x="8932" y="7359"/>
                  </a:lnTo>
                  <a:cubicBezTo>
                    <a:pt x="9012" y="7166"/>
                    <a:pt x="9155" y="7037"/>
                    <a:pt x="9235" y="6844"/>
                  </a:cubicBezTo>
                  <a:cubicBezTo>
                    <a:pt x="9307" y="6643"/>
                    <a:pt x="9415" y="6506"/>
                    <a:pt x="9487" y="6305"/>
                  </a:cubicBezTo>
                  <a:cubicBezTo>
                    <a:pt x="9556" y="6092"/>
                    <a:pt x="9670" y="5912"/>
                    <a:pt x="9739" y="5699"/>
                  </a:cubicBezTo>
                  <a:cubicBezTo>
                    <a:pt x="9814" y="5473"/>
                    <a:pt x="9953" y="5151"/>
                    <a:pt x="10028" y="4925"/>
                  </a:cubicBezTo>
                </a:path>
              </a:pathLst>
            </a:custGeom>
            <a:solidFill>
              <a:srgbClr val="66FF66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70" name="Freeform 11"/>
            <p:cNvSpPr>
              <a:spLocks/>
            </p:cNvSpPr>
            <p:nvPr/>
          </p:nvSpPr>
          <p:spPr bwMode="auto">
            <a:xfrm>
              <a:off x="5712502" y="1689103"/>
              <a:ext cx="1735137" cy="2603500"/>
            </a:xfrm>
            <a:custGeom>
              <a:avLst/>
              <a:gdLst>
                <a:gd name="T0" fmla="*/ 0 w 1231"/>
                <a:gd name="T1" fmla="*/ 0 h 1907"/>
                <a:gd name="T2" fmla="*/ 2147483647 w 1231"/>
                <a:gd name="T3" fmla="*/ 2147483647 h 1907"/>
                <a:gd name="T4" fmla="*/ 2147483647 w 1231"/>
                <a:gd name="T5" fmla="*/ 2147483647 h 1907"/>
                <a:gd name="T6" fmla="*/ 2147483647 w 1231"/>
                <a:gd name="T7" fmla="*/ 2147483647 h 1907"/>
                <a:gd name="T8" fmla="*/ 2147483647 w 1231"/>
                <a:gd name="T9" fmla="*/ 2147483647 h 1907"/>
                <a:gd name="T10" fmla="*/ 2147483647 w 1231"/>
                <a:gd name="T11" fmla="*/ 2147483647 h 1907"/>
                <a:gd name="T12" fmla="*/ 2147483647 w 1231"/>
                <a:gd name="T13" fmla="*/ 2147483647 h 1907"/>
                <a:gd name="T14" fmla="*/ 2147483647 w 1231"/>
                <a:gd name="T15" fmla="*/ 2147483647 h 1907"/>
                <a:gd name="T16" fmla="*/ 2147483647 w 1231"/>
                <a:gd name="T17" fmla="*/ 2147483647 h 1907"/>
                <a:gd name="T18" fmla="*/ 2147483647 w 1231"/>
                <a:gd name="T19" fmla="*/ 2147483647 h 1907"/>
                <a:gd name="T20" fmla="*/ 2147483647 w 1231"/>
                <a:gd name="T21" fmla="*/ 2147483647 h 1907"/>
                <a:gd name="T22" fmla="*/ 2147483647 w 1231"/>
                <a:gd name="T23" fmla="*/ 2147483647 h 1907"/>
                <a:gd name="T24" fmla="*/ 2147483647 w 1231"/>
                <a:gd name="T25" fmla="*/ 2147483647 h 1907"/>
                <a:gd name="T26" fmla="*/ 2147483647 w 1231"/>
                <a:gd name="T27" fmla="*/ 2147483647 h 1907"/>
                <a:gd name="T28" fmla="*/ 2147483647 w 1231"/>
                <a:gd name="T29" fmla="*/ 2147483647 h 1907"/>
                <a:gd name="T30" fmla="*/ 2147483647 w 1231"/>
                <a:gd name="T31" fmla="*/ 2147483647 h 1907"/>
                <a:gd name="T32" fmla="*/ 2147483647 w 1231"/>
                <a:gd name="T33" fmla="*/ 2147483647 h 1907"/>
                <a:gd name="T34" fmla="*/ 2147483647 w 1231"/>
                <a:gd name="T35" fmla="*/ 2147483647 h 1907"/>
                <a:gd name="T36" fmla="*/ 2147483647 w 1231"/>
                <a:gd name="T37" fmla="*/ 2147483647 h 1907"/>
                <a:gd name="T38" fmla="*/ 2147483647 w 1231"/>
                <a:gd name="T39" fmla="*/ 2147483647 h 1907"/>
                <a:gd name="T40" fmla="*/ 2147483647 w 1231"/>
                <a:gd name="T41" fmla="*/ 2147483647 h 1907"/>
                <a:gd name="T42" fmla="*/ 2147483647 w 1231"/>
                <a:gd name="T43" fmla="*/ 2147483647 h 1907"/>
                <a:gd name="T44" fmla="*/ 2147483647 w 1231"/>
                <a:gd name="T45" fmla="*/ 2147483647 h 1907"/>
                <a:gd name="T46" fmla="*/ 2147483647 w 1231"/>
                <a:gd name="T47" fmla="*/ 2147483647 h 1907"/>
                <a:gd name="T48" fmla="*/ 2147483647 w 1231"/>
                <a:gd name="T49" fmla="*/ 2147483647 h 1907"/>
                <a:gd name="T50" fmla="*/ 2147483647 w 1231"/>
                <a:gd name="T51" fmla="*/ 2147483647 h 1907"/>
                <a:gd name="T52" fmla="*/ 2147483647 w 1231"/>
                <a:gd name="T53" fmla="*/ 2147483647 h 1907"/>
                <a:gd name="T54" fmla="*/ 2147483647 w 1231"/>
                <a:gd name="T55" fmla="*/ 2147483647 h 1907"/>
                <a:gd name="T56" fmla="*/ 2147483647 w 1231"/>
                <a:gd name="T57" fmla="*/ 2147483647 h 1907"/>
                <a:gd name="T58" fmla="*/ 2147483647 w 1231"/>
                <a:gd name="T59" fmla="*/ 2147483647 h 1907"/>
                <a:gd name="T60" fmla="*/ 2147483647 w 1231"/>
                <a:gd name="T61" fmla="*/ 2147483647 h 1907"/>
                <a:gd name="T62" fmla="*/ 2147483647 w 1231"/>
                <a:gd name="T63" fmla="*/ 2147483647 h 1907"/>
                <a:gd name="T64" fmla="*/ 2147483647 w 1231"/>
                <a:gd name="T65" fmla="*/ 2147483647 h 1907"/>
                <a:gd name="T66" fmla="*/ 2147483647 w 1231"/>
                <a:gd name="T67" fmla="*/ 2147483647 h 1907"/>
                <a:gd name="T68" fmla="*/ 0 w 1231"/>
                <a:gd name="T69" fmla="*/ 0 h 190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31"/>
                <a:gd name="T106" fmla="*/ 0 h 1907"/>
                <a:gd name="T107" fmla="*/ 1231 w 1231"/>
                <a:gd name="T108" fmla="*/ 1907 h 190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31" h="1907">
                  <a:moveTo>
                    <a:pt x="0" y="0"/>
                  </a:moveTo>
                  <a:lnTo>
                    <a:pt x="7" y="1250"/>
                  </a:lnTo>
                  <a:lnTo>
                    <a:pt x="1077" y="1906"/>
                  </a:lnTo>
                  <a:lnTo>
                    <a:pt x="1113" y="1826"/>
                  </a:lnTo>
                  <a:lnTo>
                    <a:pt x="1145" y="1746"/>
                  </a:lnTo>
                  <a:lnTo>
                    <a:pt x="1171" y="1665"/>
                  </a:lnTo>
                  <a:lnTo>
                    <a:pt x="1193" y="1584"/>
                  </a:lnTo>
                  <a:lnTo>
                    <a:pt x="1209" y="1503"/>
                  </a:lnTo>
                  <a:lnTo>
                    <a:pt x="1221" y="1423"/>
                  </a:lnTo>
                  <a:lnTo>
                    <a:pt x="1228" y="1343"/>
                  </a:lnTo>
                  <a:lnTo>
                    <a:pt x="1230" y="1263"/>
                  </a:lnTo>
                  <a:lnTo>
                    <a:pt x="1228" y="1185"/>
                  </a:lnTo>
                  <a:lnTo>
                    <a:pt x="1220" y="1107"/>
                  </a:lnTo>
                  <a:lnTo>
                    <a:pt x="1208" y="1030"/>
                  </a:lnTo>
                  <a:lnTo>
                    <a:pt x="1192" y="955"/>
                  </a:lnTo>
                  <a:lnTo>
                    <a:pt x="1171" y="882"/>
                  </a:lnTo>
                  <a:lnTo>
                    <a:pt x="1146" y="810"/>
                  </a:lnTo>
                  <a:lnTo>
                    <a:pt x="1116" y="739"/>
                  </a:lnTo>
                  <a:lnTo>
                    <a:pt x="1082" y="671"/>
                  </a:lnTo>
                  <a:lnTo>
                    <a:pt x="1043" y="605"/>
                  </a:lnTo>
                  <a:lnTo>
                    <a:pt x="1001" y="541"/>
                  </a:lnTo>
                  <a:lnTo>
                    <a:pt x="954" y="480"/>
                  </a:lnTo>
                  <a:lnTo>
                    <a:pt x="903" y="422"/>
                  </a:lnTo>
                  <a:lnTo>
                    <a:pt x="849" y="366"/>
                  </a:lnTo>
                  <a:lnTo>
                    <a:pt x="790" y="314"/>
                  </a:lnTo>
                  <a:lnTo>
                    <a:pt x="727" y="265"/>
                  </a:lnTo>
                  <a:lnTo>
                    <a:pt x="661" y="219"/>
                  </a:lnTo>
                  <a:lnTo>
                    <a:pt x="592" y="177"/>
                  </a:lnTo>
                  <a:lnTo>
                    <a:pt x="518" y="139"/>
                  </a:lnTo>
                  <a:lnTo>
                    <a:pt x="440" y="105"/>
                  </a:lnTo>
                  <a:lnTo>
                    <a:pt x="359" y="75"/>
                  </a:lnTo>
                  <a:lnTo>
                    <a:pt x="274" y="49"/>
                  </a:lnTo>
                  <a:lnTo>
                    <a:pt x="186" y="28"/>
                  </a:lnTo>
                  <a:lnTo>
                    <a:pt x="95" y="11"/>
                  </a:lnTo>
                  <a:lnTo>
                    <a:pt x="0" y="0"/>
                  </a:lnTo>
                </a:path>
              </a:pathLst>
            </a:custGeom>
            <a:solidFill>
              <a:srgbClr val="0099FF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9" name="Freeform 13"/>
            <p:cNvSpPr>
              <a:spLocks/>
            </p:cNvSpPr>
            <p:nvPr/>
          </p:nvSpPr>
          <p:spPr bwMode="auto">
            <a:xfrm>
              <a:off x="3974348" y="1709259"/>
              <a:ext cx="1740080" cy="2591256"/>
            </a:xfrm>
            <a:custGeom>
              <a:avLst/>
              <a:gdLst>
                <a:gd name="T0" fmla="*/ 2147483647 w 1297"/>
                <a:gd name="T1" fmla="*/ 0 h 1893"/>
                <a:gd name="T2" fmla="*/ 2147483647 w 1297"/>
                <a:gd name="T3" fmla="*/ 2147483647 h 1893"/>
                <a:gd name="T4" fmla="*/ 2147483647 w 1297"/>
                <a:gd name="T5" fmla="*/ 2147483647 h 1893"/>
                <a:gd name="T6" fmla="*/ 2147483647 w 1297"/>
                <a:gd name="T7" fmla="*/ 2147483647 h 1893"/>
                <a:gd name="T8" fmla="*/ 2147483647 w 1297"/>
                <a:gd name="T9" fmla="*/ 2147483647 h 1893"/>
                <a:gd name="T10" fmla="*/ 2147483647 w 1297"/>
                <a:gd name="T11" fmla="*/ 2147483647 h 1893"/>
                <a:gd name="T12" fmla="*/ 2147483647 w 1297"/>
                <a:gd name="T13" fmla="*/ 2147483647 h 1893"/>
                <a:gd name="T14" fmla="*/ 2147483647 w 1297"/>
                <a:gd name="T15" fmla="*/ 2147483647 h 1893"/>
                <a:gd name="T16" fmla="*/ 2147483647 w 1297"/>
                <a:gd name="T17" fmla="*/ 2147483647 h 1893"/>
                <a:gd name="T18" fmla="*/ 0 w 1297"/>
                <a:gd name="T19" fmla="*/ 2147483647 h 1893"/>
                <a:gd name="T20" fmla="*/ 0 w 1297"/>
                <a:gd name="T21" fmla="*/ 2147483647 h 1893"/>
                <a:gd name="T22" fmla="*/ 2147483647 w 1297"/>
                <a:gd name="T23" fmla="*/ 2147483647 h 1893"/>
                <a:gd name="T24" fmla="*/ 2147483647 w 1297"/>
                <a:gd name="T25" fmla="*/ 2147483647 h 1893"/>
                <a:gd name="T26" fmla="*/ 2147483647 w 1297"/>
                <a:gd name="T27" fmla="*/ 2147483647 h 1893"/>
                <a:gd name="T28" fmla="*/ 2147483647 w 1297"/>
                <a:gd name="T29" fmla="*/ 2147483647 h 1893"/>
                <a:gd name="T30" fmla="*/ 2147483647 w 1297"/>
                <a:gd name="T31" fmla="*/ 2147483647 h 1893"/>
                <a:gd name="T32" fmla="*/ 2147483647 w 1297"/>
                <a:gd name="T33" fmla="*/ 2147483647 h 1893"/>
                <a:gd name="T34" fmla="*/ 2147483647 w 1297"/>
                <a:gd name="T35" fmla="*/ 2147483647 h 1893"/>
                <a:gd name="T36" fmla="*/ 2147483647 w 1297"/>
                <a:gd name="T37" fmla="*/ 2147483647 h 1893"/>
                <a:gd name="T38" fmla="*/ 2147483647 w 1297"/>
                <a:gd name="T39" fmla="*/ 2147483647 h 1893"/>
                <a:gd name="T40" fmla="*/ 2147483647 w 1297"/>
                <a:gd name="T41" fmla="*/ 2147483647 h 1893"/>
                <a:gd name="T42" fmla="*/ 2147483647 w 1297"/>
                <a:gd name="T43" fmla="*/ 2147483647 h 1893"/>
                <a:gd name="T44" fmla="*/ 2147483647 w 1297"/>
                <a:gd name="T45" fmla="*/ 2147483647 h 1893"/>
                <a:gd name="T46" fmla="*/ 2147483647 w 1297"/>
                <a:gd name="T47" fmla="*/ 2147483647 h 1893"/>
                <a:gd name="T48" fmla="*/ 2147483647 w 1297"/>
                <a:gd name="T49" fmla="*/ 2147483647 h 1893"/>
                <a:gd name="T50" fmla="*/ 2147483647 w 1297"/>
                <a:gd name="T51" fmla="*/ 2147483647 h 1893"/>
                <a:gd name="T52" fmla="*/ 2147483647 w 1297"/>
                <a:gd name="T53" fmla="*/ 2147483647 h 1893"/>
                <a:gd name="T54" fmla="*/ 2147483647 w 1297"/>
                <a:gd name="T55" fmla="*/ 2147483647 h 1893"/>
                <a:gd name="T56" fmla="*/ 2147483647 w 1297"/>
                <a:gd name="T57" fmla="*/ 2147483647 h 1893"/>
                <a:gd name="T58" fmla="*/ 2147483647 w 1297"/>
                <a:gd name="T59" fmla="*/ 2147483647 h 1893"/>
                <a:gd name="T60" fmla="*/ 2147483647 w 1297"/>
                <a:gd name="T61" fmla="*/ 2147483647 h 1893"/>
                <a:gd name="T62" fmla="*/ 2147483647 w 1297"/>
                <a:gd name="T63" fmla="*/ 2147483647 h 1893"/>
                <a:gd name="T64" fmla="*/ 2147483647 w 1297"/>
                <a:gd name="T65" fmla="*/ 2147483647 h 1893"/>
                <a:gd name="T66" fmla="*/ 2147483647 w 1297"/>
                <a:gd name="T67" fmla="*/ 2147483647 h 1893"/>
                <a:gd name="T68" fmla="*/ 2147483647 w 1297"/>
                <a:gd name="T69" fmla="*/ 0 h 189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97"/>
                <a:gd name="T106" fmla="*/ 0 h 1893"/>
                <a:gd name="T107" fmla="*/ 1297 w 1297"/>
                <a:gd name="T108" fmla="*/ 1893 h 189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97" h="1893">
                  <a:moveTo>
                    <a:pt x="1296" y="0"/>
                  </a:moveTo>
                  <a:lnTo>
                    <a:pt x="1288" y="1303"/>
                  </a:lnTo>
                  <a:lnTo>
                    <a:pt x="163" y="1892"/>
                  </a:lnTo>
                  <a:lnTo>
                    <a:pt x="122" y="1811"/>
                  </a:lnTo>
                  <a:lnTo>
                    <a:pt x="87" y="1728"/>
                  </a:lnTo>
                  <a:lnTo>
                    <a:pt x="58" y="1646"/>
                  </a:lnTo>
                  <a:lnTo>
                    <a:pt x="35" y="1563"/>
                  </a:lnTo>
                  <a:lnTo>
                    <a:pt x="18" y="1480"/>
                  </a:lnTo>
                  <a:lnTo>
                    <a:pt x="7" y="1397"/>
                  </a:lnTo>
                  <a:lnTo>
                    <a:pt x="0" y="1315"/>
                  </a:lnTo>
                  <a:lnTo>
                    <a:pt x="0" y="1233"/>
                  </a:lnTo>
                  <a:lnTo>
                    <a:pt x="4" y="1152"/>
                  </a:lnTo>
                  <a:lnTo>
                    <a:pt x="14" y="1072"/>
                  </a:lnTo>
                  <a:lnTo>
                    <a:pt x="28" y="993"/>
                  </a:lnTo>
                  <a:lnTo>
                    <a:pt x="48" y="916"/>
                  </a:lnTo>
                  <a:lnTo>
                    <a:pt x="72" y="840"/>
                  </a:lnTo>
                  <a:lnTo>
                    <a:pt x="101" y="767"/>
                  </a:lnTo>
                  <a:lnTo>
                    <a:pt x="135" y="695"/>
                  </a:lnTo>
                  <a:lnTo>
                    <a:pt x="173" y="625"/>
                  </a:lnTo>
                  <a:lnTo>
                    <a:pt x="215" y="558"/>
                  </a:lnTo>
                  <a:lnTo>
                    <a:pt x="263" y="494"/>
                  </a:lnTo>
                  <a:lnTo>
                    <a:pt x="313" y="433"/>
                  </a:lnTo>
                  <a:lnTo>
                    <a:pt x="368" y="375"/>
                  </a:lnTo>
                  <a:lnTo>
                    <a:pt x="426" y="319"/>
                  </a:lnTo>
                  <a:lnTo>
                    <a:pt x="489" y="268"/>
                  </a:lnTo>
                  <a:lnTo>
                    <a:pt x="555" y="221"/>
                  </a:lnTo>
                  <a:lnTo>
                    <a:pt x="625" y="177"/>
                  </a:lnTo>
                  <a:lnTo>
                    <a:pt x="698" y="138"/>
                  </a:lnTo>
                  <a:lnTo>
                    <a:pt x="774" y="103"/>
                  </a:lnTo>
                  <a:lnTo>
                    <a:pt x="854" y="73"/>
                  </a:lnTo>
                  <a:lnTo>
                    <a:pt x="936" y="48"/>
                  </a:lnTo>
                  <a:lnTo>
                    <a:pt x="1022" y="28"/>
                  </a:lnTo>
                  <a:lnTo>
                    <a:pt x="1111" y="13"/>
                  </a:lnTo>
                  <a:lnTo>
                    <a:pt x="1202" y="3"/>
                  </a:lnTo>
                  <a:lnTo>
                    <a:pt x="1296" y="0"/>
                  </a:lnTo>
                </a:path>
              </a:pathLst>
            </a:custGeom>
            <a:solidFill>
              <a:srgbClr val="FF3333"/>
            </a:solidFill>
            <a:ln>
              <a:noFill/>
            </a:ln>
            <a:extLst/>
          </p:spPr>
          <p:txBody>
            <a:bodyPr spcFirstLastPara="1">
              <a:prstTxWarp prst="textArchUp">
                <a:avLst/>
              </a:prstTxWarp>
            </a:bodyPr>
            <a:lstStyle/>
            <a:p>
              <a:pPr>
                <a:defRPr/>
              </a:pPr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2" name="Freeform 15"/>
            <p:cNvSpPr>
              <a:spLocks/>
            </p:cNvSpPr>
            <p:nvPr/>
          </p:nvSpPr>
          <p:spPr bwMode="auto">
            <a:xfrm>
              <a:off x="4107540" y="3435355"/>
              <a:ext cx="3203575" cy="1747837"/>
            </a:xfrm>
            <a:custGeom>
              <a:avLst/>
              <a:gdLst>
                <a:gd name="T0" fmla="*/ 0 w 2207"/>
                <a:gd name="T1" fmla="*/ 2147483647 h 1290"/>
                <a:gd name="T2" fmla="*/ 2147483647 w 2207"/>
                <a:gd name="T3" fmla="*/ 0 h 1290"/>
                <a:gd name="T4" fmla="*/ 2147483647 w 2207"/>
                <a:gd name="T5" fmla="*/ 2147483647 h 1290"/>
                <a:gd name="T6" fmla="*/ 2147483647 w 2207"/>
                <a:gd name="T7" fmla="*/ 2147483647 h 1290"/>
                <a:gd name="T8" fmla="*/ 2147483647 w 2207"/>
                <a:gd name="T9" fmla="*/ 2147483647 h 1290"/>
                <a:gd name="T10" fmla="*/ 2147483647 w 2207"/>
                <a:gd name="T11" fmla="*/ 2147483647 h 1290"/>
                <a:gd name="T12" fmla="*/ 2147483647 w 2207"/>
                <a:gd name="T13" fmla="*/ 2147483647 h 1290"/>
                <a:gd name="T14" fmla="*/ 2147483647 w 2207"/>
                <a:gd name="T15" fmla="*/ 2147483647 h 1290"/>
                <a:gd name="T16" fmla="*/ 2147483647 w 2207"/>
                <a:gd name="T17" fmla="*/ 2147483647 h 1290"/>
                <a:gd name="T18" fmla="*/ 2147483647 w 2207"/>
                <a:gd name="T19" fmla="*/ 2147483647 h 1290"/>
                <a:gd name="T20" fmla="*/ 2147483647 w 2207"/>
                <a:gd name="T21" fmla="*/ 2147483647 h 1290"/>
                <a:gd name="T22" fmla="*/ 2147483647 w 2207"/>
                <a:gd name="T23" fmla="*/ 2147483647 h 1290"/>
                <a:gd name="T24" fmla="*/ 2147483647 w 2207"/>
                <a:gd name="T25" fmla="*/ 2147483647 h 1290"/>
                <a:gd name="T26" fmla="*/ 2147483647 w 2207"/>
                <a:gd name="T27" fmla="*/ 2147483647 h 1290"/>
                <a:gd name="T28" fmla="*/ 2147483647 w 2207"/>
                <a:gd name="T29" fmla="*/ 2147483647 h 1290"/>
                <a:gd name="T30" fmla="*/ 2147483647 w 2207"/>
                <a:gd name="T31" fmla="*/ 2147483647 h 1290"/>
                <a:gd name="T32" fmla="*/ 2147483647 w 2207"/>
                <a:gd name="T33" fmla="*/ 2147483647 h 1290"/>
                <a:gd name="T34" fmla="*/ 2147483647 w 2207"/>
                <a:gd name="T35" fmla="*/ 2147483647 h 1290"/>
                <a:gd name="T36" fmla="*/ 2147483647 w 2207"/>
                <a:gd name="T37" fmla="*/ 2147483647 h 1290"/>
                <a:gd name="T38" fmla="*/ 2147483647 w 2207"/>
                <a:gd name="T39" fmla="*/ 2147483647 h 1290"/>
                <a:gd name="T40" fmla="*/ 2147483647 w 2207"/>
                <a:gd name="T41" fmla="*/ 2147483647 h 1290"/>
                <a:gd name="T42" fmla="*/ 2147483647 w 2207"/>
                <a:gd name="T43" fmla="*/ 2147483647 h 1290"/>
                <a:gd name="T44" fmla="*/ 2147483647 w 2207"/>
                <a:gd name="T45" fmla="*/ 2147483647 h 1290"/>
                <a:gd name="T46" fmla="*/ 2147483647 w 2207"/>
                <a:gd name="T47" fmla="*/ 2147483647 h 1290"/>
                <a:gd name="T48" fmla="*/ 2147483647 w 2207"/>
                <a:gd name="T49" fmla="*/ 2147483647 h 1290"/>
                <a:gd name="T50" fmla="*/ 2147483647 w 2207"/>
                <a:gd name="T51" fmla="*/ 2147483647 h 1290"/>
                <a:gd name="T52" fmla="*/ 2147483647 w 2207"/>
                <a:gd name="T53" fmla="*/ 2147483647 h 1290"/>
                <a:gd name="T54" fmla="*/ 2147483647 w 2207"/>
                <a:gd name="T55" fmla="*/ 2147483647 h 1290"/>
                <a:gd name="T56" fmla="*/ 2147483647 w 2207"/>
                <a:gd name="T57" fmla="*/ 2147483647 h 1290"/>
                <a:gd name="T58" fmla="*/ 2147483647 w 2207"/>
                <a:gd name="T59" fmla="*/ 2147483647 h 1290"/>
                <a:gd name="T60" fmla="*/ 2147483647 w 2207"/>
                <a:gd name="T61" fmla="*/ 2147483647 h 1290"/>
                <a:gd name="T62" fmla="*/ 2147483647 w 2207"/>
                <a:gd name="T63" fmla="*/ 2147483647 h 1290"/>
                <a:gd name="T64" fmla="*/ 2147483647 w 2207"/>
                <a:gd name="T65" fmla="*/ 2147483647 h 1290"/>
                <a:gd name="T66" fmla="*/ 2147483647 w 2207"/>
                <a:gd name="T67" fmla="*/ 2147483647 h 1290"/>
                <a:gd name="T68" fmla="*/ 0 w 2207"/>
                <a:gd name="T69" fmla="*/ 2147483647 h 129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07"/>
                <a:gd name="T106" fmla="*/ 0 h 1290"/>
                <a:gd name="T107" fmla="*/ 2207 w 2207"/>
                <a:gd name="T108" fmla="*/ 1290 h 129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07" h="1290">
                  <a:moveTo>
                    <a:pt x="0" y="647"/>
                  </a:moveTo>
                  <a:lnTo>
                    <a:pt x="1125" y="0"/>
                  </a:lnTo>
                  <a:lnTo>
                    <a:pt x="2206" y="661"/>
                  </a:lnTo>
                  <a:lnTo>
                    <a:pt x="2153" y="738"/>
                  </a:lnTo>
                  <a:lnTo>
                    <a:pt x="2096" y="810"/>
                  </a:lnTo>
                  <a:lnTo>
                    <a:pt x="2036" y="877"/>
                  </a:lnTo>
                  <a:lnTo>
                    <a:pt x="1974" y="939"/>
                  </a:lnTo>
                  <a:lnTo>
                    <a:pt x="1910" y="995"/>
                  </a:lnTo>
                  <a:lnTo>
                    <a:pt x="1843" y="1047"/>
                  </a:lnTo>
                  <a:lnTo>
                    <a:pt x="1774" y="1094"/>
                  </a:lnTo>
                  <a:lnTo>
                    <a:pt x="1703" y="1136"/>
                  </a:lnTo>
                  <a:lnTo>
                    <a:pt x="1630" y="1173"/>
                  </a:lnTo>
                  <a:lnTo>
                    <a:pt x="1557" y="1204"/>
                  </a:lnTo>
                  <a:lnTo>
                    <a:pt x="1482" y="1231"/>
                  </a:lnTo>
                  <a:lnTo>
                    <a:pt x="1406" y="1252"/>
                  </a:lnTo>
                  <a:lnTo>
                    <a:pt x="1330" y="1269"/>
                  </a:lnTo>
                  <a:lnTo>
                    <a:pt x="1252" y="1281"/>
                  </a:lnTo>
                  <a:lnTo>
                    <a:pt x="1174" y="1287"/>
                  </a:lnTo>
                  <a:lnTo>
                    <a:pt x="1096" y="1289"/>
                  </a:lnTo>
                  <a:lnTo>
                    <a:pt x="1018" y="1286"/>
                  </a:lnTo>
                  <a:lnTo>
                    <a:pt x="941" y="1277"/>
                  </a:lnTo>
                  <a:lnTo>
                    <a:pt x="864" y="1265"/>
                  </a:lnTo>
                  <a:lnTo>
                    <a:pt x="787" y="1246"/>
                  </a:lnTo>
                  <a:lnTo>
                    <a:pt x="712" y="1223"/>
                  </a:lnTo>
                  <a:lnTo>
                    <a:pt x="638" y="1196"/>
                  </a:lnTo>
                  <a:lnTo>
                    <a:pt x="565" y="1162"/>
                  </a:lnTo>
                  <a:lnTo>
                    <a:pt x="493" y="1125"/>
                  </a:lnTo>
                  <a:lnTo>
                    <a:pt x="423" y="1082"/>
                  </a:lnTo>
                  <a:lnTo>
                    <a:pt x="355" y="1035"/>
                  </a:lnTo>
                  <a:lnTo>
                    <a:pt x="289" y="982"/>
                  </a:lnTo>
                  <a:lnTo>
                    <a:pt x="226" y="925"/>
                  </a:lnTo>
                  <a:lnTo>
                    <a:pt x="165" y="863"/>
                  </a:lnTo>
                  <a:lnTo>
                    <a:pt x="107" y="795"/>
                  </a:lnTo>
                  <a:lnTo>
                    <a:pt x="52" y="724"/>
                  </a:lnTo>
                  <a:lnTo>
                    <a:pt x="0" y="647"/>
                  </a:lnTo>
                </a:path>
              </a:pathLst>
            </a:custGeom>
            <a:solidFill>
              <a:srgbClr val="32C659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73" name="Freeform 21"/>
            <p:cNvSpPr>
              <a:spLocks/>
            </p:cNvSpPr>
            <p:nvPr/>
          </p:nvSpPr>
          <p:spPr bwMode="auto">
            <a:xfrm>
              <a:off x="5707739" y="2414592"/>
              <a:ext cx="1054100" cy="1546225"/>
            </a:xfrm>
            <a:custGeom>
              <a:avLst/>
              <a:gdLst>
                <a:gd name="T0" fmla="*/ 0 w 775"/>
                <a:gd name="T1" fmla="*/ 0 h 1149"/>
                <a:gd name="T2" fmla="*/ 2147483647 w 775"/>
                <a:gd name="T3" fmla="*/ 2147483647 h 1149"/>
                <a:gd name="T4" fmla="*/ 2147483647 w 775"/>
                <a:gd name="T5" fmla="*/ 2147483647 h 1149"/>
                <a:gd name="T6" fmla="*/ 2147483647 w 775"/>
                <a:gd name="T7" fmla="*/ 2147483647 h 1149"/>
                <a:gd name="T8" fmla="*/ 2147483647 w 775"/>
                <a:gd name="T9" fmla="*/ 2147483647 h 1149"/>
                <a:gd name="T10" fmla="*/ 2147483647 w 775"/>
                <a:gd name="T11" fmla="*/ 2147483647 h 1149"/>
                <a:gd name="T12" fmla="*/ 2147483647 w 775"/>
                <a:gd name="T13" fmla="*/ 2147483647 h 1149"/>
                <a:gd name="T14" fmla="*/ 2147483647 w 775"/>
                <a:gd name="T15" fmla="*/ 2147483647 h 1149"/>
                <a:gd name="T16" fmla="*/ 2147483647 w 775"/>
                <a:gd name="T17" fmla="*/ 2147483647 h 1149"/>
                <a:gd name="T18" fmla="*/ 2147483647 w 775"/>
                <a:gd name="T19" fmla="*/ 2147483647 h 1149"/>
                <a:gd name="T20" fmla="*/ 2147483647 w 775"/>
                <a:gd name="T21" fmla="*/ 2147483647 h 1149"/>
                <a:gd name="T22" fmla="*/ 2147483647 w 775"/>
                <a:gd name="T23" fmla="*/ 2147483647 h 1149"/>
                <a:gd name="T24" fmla="*/ 2147483647 w 775"/>
                <a:gd name="T25" fmla="*/ 2147483647 h 1149"/>
                <a:gd name="T26" fmla="*/ 2147483647 w 775"/>
                <a:gd name="T27" fmla="*/ 2147483647 h 1149"/>
                <a:gd name="T28" fmla="*/ 2147483647 w 775"/>
                <a:gd name="T29" fmla="*/ 2147483647 h 1149"/>
                <a:gd name="T30" fmla="*/ 2147483647 w 775"/>
                <a:gd name="T31" fmla="*/ 2147483647 h 1149"/>
                <a:gd name="T32" fmla="*/ 2147483647 w 775"/>
                <a:gd name="T33" fmla="*/ 2147483647 h 1149"/>
                <a:gd name="T34" fmla="*/ 2147483647 w 775"/>
                <a:gd name="T35" fmla="*/ 2147483647 h 1149"/>
                <a:gd name="T36" fmla="*/ 2147483647 w 775"/>
                <a:gd name="T37" fmla="*/ 2147483647 h 1149"/>
                <a:gd name="T38" fmla="*/ 2147483647 w 775"/>
                <a:gd name="T39" fmla="*/ 2147483647 h 1149"/>
                <a:gd name="T40" fmla="*/ 2147483647 w 775"/>
                <a:gd name="T41" fmla="*/ 2147483647 h 1149"/>
                <a:gd name="T42" fmla="*/ 2147483647 w 775"/>
                <a:gd name="T43" fmla="*/ 2147483647 h 1149"/>
                <a:gd name="T44" fmla="*/ 2147483647 w 775"/>
                <a:gd name="T45" fmla="*/ 2147483647 h 1149"/>
                <a:gd name="T46" fmla="*/ 2147483647 w 775"/>
                <a:gd name="T47" fmla="*/ 2147483647 h 1149"/>
                <a:gd name="T48" fmla="*/ 2147483647 w 775"/>
                <a:gd name="T49" fmla="*/ 2147483647 h 1149"/>
                <a:gd name="T50" fmla="*/ 2147483647 w 775"/>
                <a:gd name="T51" fmla="*/ 2147483647 h 1149"/>
                <a:gd name="T52" fmla="*/ 2147483647 w 775"/>
                <a:gd name="T53" fmla="*/ 2147483647 h 1149"/>
                <a:gd name="T54" fmla="*/ 2147483647 w 775"/>
                <a:gd name="T55" fmla="*/ 2147483647 h 1149"/>
                <a:gd name="T56" fmla="*/ 2147483647 w 775"/>
                <a:gd name="T57" fmla="*/ 2147483647 h 1149"/>
                <a:gd name="T58" fmla="*/ 2147483647 w 775"/>
                <a:gd name="T59" fmla="*/ 2147483647 h 1149"/>
                <a:gd name="T60" fmla="*/ 2147483647 w 775"/>
                <a:gd name="T61" fmla="*/ 2147483647 h 1149"/>
                <a:gd name="T62" fmla="*/ 2147483647 w 775"/>
                <a:gd name="T63" fmla="*/ 2147483647 h 1149"/>
                <a:gd name="T64" fmla="*/ 2147483647 w 775"/>
                <a:gd name="T65" fmla="*/ 2147483647 h 1149"/>
                <a:gd name="T66" fmla="*/ 2147483647 w 775"/>
                <a:gd name="T67" fmla="*/ 2147483647 h 1149"/>
                <a:gd name="T68" fmla="*/ 0 w 775"/>
                <a:gd name="T69" fmla="*/ 0 h 114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75"/>
                <a:gd name="T106" fmla="*/ 0 h 1149"/>
                <a:gd name="T107" fmla="*/ 775 w 775"/>
                <a:gd name="T108" fmla="*/ 1149 h 114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75" h="1149">
                  <a:moveTo>
                    <a:pt x="0" y="0"/>
                  </a:moveTo>
                  <a:lnTo>
                    <a:pt x="1" y="766"/>
                  </a:lnTo>
                  <a:lnTo>
                    <a:pt x="680" y="1148"/>
                  </a:lnTo>
                  <a:lnTo>
                    <a:pt x="705" y="1096"/>
                  </a:lnTo>
                  <a:lnTo>
                    <a:pt x="726" y="1043"/>
                  </a:lnTo>
                  <a:lnTo>
                    <a:pt x="743" y="990"/>
                  </a:lnTo>
                  <a:lnTo>
                    <a:pt x="755" y="939"/>
                  </a:lnTo>
                  <a:lnTo>
                    <a:pt x="765" y="887"/>
                  </a:lnTo>
                  <a:lnTo>
                    <a:pt x="771" y="836"/>
                  </a:lnTo>
                  <a:lnTo>
                    <a:pt x="774" y="785"/>
                  </a:lnTo>
                  <a:lnTo>
                    <a:pt x="773" y="735"/>
                  </a:lnTo>
                  <a:lnTo>
                    <a:pt x="769" y="686"/>
                  </a:lnTo>
                  <a:lnTo>
                    <a:pt x="761" y="638"/>
                  </a:lnTo>
                  <a:lnTo>
                    <a:pt x="751" y="590"/>
                  </a:lnTo>
                  <a:lnTo>
                    <a:pt x="738" y="544"/>
                  </a:lnTo>
                  <a:lnTo>
                    <a:pt x="722" y="499"/>
                  </a:lnTo>
                  <a:lnTo>
                    <a:pt x="703" y="455"/>
                  </a:lnTo>
                  <a:lnTo>
                    <a:pt x="681" y="413"/>
                  </a:lnTo>
                  <a:lnTo>
                    <a:pt x="657" y="372"/>
                  </a:lnTo>
                  <a:lnTo>
                    <a:pt x="630" y="333"/>
                  </a:lnTo>
                  <a:lnTo>
                    <a:pt x="601" y="295"/>
                  </a:lnTo>
                  <a:lnTo>
                    <a:pt x="570" y="259"/>
                  </a:lnTo>
                  <a:lnTo>
                    <a:pt x="536" y="225"/>
                  </a:lnTo>
                  <a:lnTo>
                    <a:pt x="500" y="193"/>
                  </a:lnTo>
                  <a:lnTo>
                    <a:pt x="463" y="163"/>
                  </a:lnTo>
                  <a:lnTo>
                    <a:pt x="423" y="135"/>
                  </a:lnTo>
                  <a:lnTo>
                    <a:pt x="382" y="110"/>
                  </a:lnTo>
                  <a:lnTo>
                    <a:pt x="339" y="87"/>
                  </a:lnTo>
                  <a:lnTo>
                    <a:pt x="295" y="66"/>
                  </a:lnTo>
                  <a:lnTo>
                    <a:pt x="248" y="48"/>
                  </a:lnTo>
                  <a:lnTo>
                    <a:pt x="201" y="33"/>
                  </a:lnTo>
                  <a:lnTo>
                    <a:pt x="152" y="20"/>
                  </a:lnTo>
                  <a:lnTo>
                    <a:pt x="103" y="10"/>
                  </a:lnTo>
                  <a:lnTo>
                    <a:pt x="52" y="3"/>
                  </a:lnTo>
                  <a:lnTo>
                    <a:pt x="0" y="0"/>
                  </a:lnTo>
                </a:path>
              </a:pathLst>
            </a:custGeom>
            <a:solidFill>
              <a:srgbClr val="000099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74" name="Freeform 23"/>
            <p:cNvSpPr>
              <a:spLocks/>
            </p:cNvSpPr>
            <p:nvPr/>
          </p:nvSpPr>
          <p:spPr bwMode="auto">
            <a:xfrm>
              <a:off x="4680628" y="2422530"/>
              <a:ext cx="1046162" cy="1550987"/>
            </a:xfrm>
            <a:custGeom>
              <a:avLst/>
              <a:gdLst>
                <a:gd name="T0" fmla="*/ 2147483647 w 811"/>
                <a:gd name="T1" fmla="*/ 0 h 1195"/>
                <a:gd name="T2" fmla="*/ 2147483647 w 811"/>
                <a:gd name="T3" fmla="*/ 2147483647 h 1195"/>
                <a:gd name="T4" fmla="*/ 2147483647 w 811"/>
                <a:gd name="T5" fmla="*/ 2147483647 h 1195"/>
                <a:gd name="T6" fmla="*/ 2147483647 w 811"/>
                <a:gd name="T7" fmla="*/ 2147483647 h 1195"/>
                <a:gd name="T8" fmla="*/ 2147483647 w 811"/>
                <a:gd name="T9" fmla="*/ 2147483647 h 1195"/>
                <a:gd name="T10" fmla="*/ 2147483647 w 811"/>
                <a:gd name="T11" fmla="*/ 2147483647 h 1195"/>
                <a:gd name="T12" fmla="*/ 2147483647 w 811"/>
                <a:gd name="T13" fmla="*/ 2147483647 h 1195"/>
                <a:gd name="T14" fmla="*/ 2147483647 w 811"/>
                <a:gd name="T15" fmla="*/ 2147483647 h 1195"/>
                <a:gd name="T16" fmla="*/ 2147483647 w 811"/>
                <a:gd name="T17" fmla="*/ 2147483647 h 1195"/>
                <a:gd name="T18" fmla="*/ 0 w 811"/>
                <a:gd name="T19" fmla="*/ 2147483647 h 1195"/>
                <a:gd name="T20" fmla="*/ 0 w 811"/>
                <a:gd name="T21" fmla="*/ 2147483647 h 1195"/>
                <a:gd name="T22" fmla="*/ 2147483647 w 811"/>
                <a:gd name="T23" fmla="*/ 2147483647 h 1195"/>
                <a:gd name="T24" fmla="*/ 2147483647 w 811"/>
                <a:gd name="T25" fmla="*/ 2147483647 h 1195"/>
                <a:gd name="T26" fmla="*/ 2147483647 w 811"/>
                <a:gd name="T27" fmla="*/ 2147483647 h 1195"/>
                <a:gd name="T28" fmla="*/ 2147483647 w 811"/>
                <a:gd name="T29" fmla="*/ 2147483647 h 1195"/>
                <a:gd name="T30" fmla="*/ 2147483647 w 811"/>
                <a:gd name="T31" fmla="*/ 2147483647 h 1195"/>
                <a:gd name="T32" fmla="*/ 2147483647 w 811"/>
                <a:gd name="T33" fmla="*/ 2147483647 h 1195"/>
                <a:gd name="T34" fmla="*/ 2147483647 w 811"/>
                <a:gd name="T35" fmla="*/ 2147483647 h 1195"/>
                <a:gd name="T36" fmla="*/ 2147483647 w 811"/>
                <a:gd name="T37" fmla="*/ 2147483647 h 1195"/>
                <a:gd name="T38" fmla="*/ 2147483647 w 811"/>
                <a:gd name="T39" fmla="*/ 2147483647 h 1195"/>
                <a:gd name="T40" fmla="*/ 2147483647 w 811"/>
                <a:gd name="T41" fmla="*/ 2147483647 h 1195"/>
                <a:gd name="T42" fmla="*/ 2147483647 w 811"/>
                <a:gd name="T43" fmla="*/ 2147483647 h 1195"/>
                <a:gd name="T44" fmla="*/ 2147483647 w 811"/>
                <a:gd name="T45" fmla="*/ 2147483647 h 1195"/>
                <a:gd name="T46" fmla="*/ 2147483647 w 811"/>
                <a:gd name="T47" fmla="*/ 2147483647 h 1195"/>
                <a:gd name="T48" fmla="*/ 2147483647 w 811"/>
                <a:gd name="T49" fmla="*/ 2147483647 h 1195"/>
                <a:gd name="T50" fmla="*/ 2147483647 w 811"/>
                <a:gd name="T51" fmla="*/ 2147483647 h 1195"/>
                <a:gd name="T52" fmla="*/ 2147483647 w 811"/>
                <a:gd name="T53" fmla="*/ 2147483647 h 1195"/>
                <a:gd name="T54" fmla="*/ 2147483647 w 811"/>
                <a:gd name="T55" fmla="*/ 2147483647 h 1195"/>
                <a:gd name="T56" fmla="*/ 2147483647 w 811"/>
                <a:gd name="T57" fmla="*/ 2147483647 h 1195"/>
                <a:gd name="T58" fmla="*/ 2147483647 w 811"/>
                <a:gd name="T59" fmla="*/ 2147483647 h 1195"/>
                <a:gd name="T60" fmla="*/ 2147483647 w 811"/>
                <a:gd name="T61" fmla="*/ 2147483647 h 1195"/>
                <a:gd name="T62" fmla="*/ 2147483647 w 811"/>
                <a:gd name="T63" fmla="*/ 2147483647 h 1195"/>
                <a:gd name="T64" fmla="*/ 2147483647 w 811"/>
                <a:gd name="T65" fmla="*/ 2147483647 h 1195"/>
                <a:gd name="T66" fmla="*/ 2147483647 w 811"/>
                <a:gd name="T67" fmla="*/ 0 h 1195"/>
                <a:gd name="T68" fmla="*/ 2147483647 w 811"/>
                <a:gd name="T69" fmla="*/ 0 h 119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11"/>
                <a:gd name="T106" fmla="*/ 0 h 1195"/>
                <a:gd name="T107" fmla="*/ 811 w 811"/>
                <a:gd name="T108" fmla="*/ 1195 h 119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11" h="1195">
                  <a:moveTo>
                    <a:pt x="810" y="0"/>
                  </a:moveTo>
                  <a:lnTo>
                    <a:pt x="810" y="770"/>
                  </a:lnTo>
                  <a:lnTo>
                    <a:pt x="105" y="1194"/>
                  </a:lnTo>
                  <a:lnTo>
                    <a:pt x="78" y="1140"/>
                  </a:lnTo>
                  <a:lnTo>
                    <a:pt x="55" y="1085"/>
                  </a:lnTo>
                  <a:lnTo>
                    <a:pt x="37" y="1031"/>
                  </a:lnTo>
                  <a:lnTo>
                    <a:pt x="22" y="976"/>
                  </a:lnTo>
                  <a:lnTo>
                    <a:pt x="11" y="922"/>
                  </a:lnTo>
                  <a:lnTo>
                    <a:pt x="3" y="868"/>
                  </a:lnTo>
                  <a:lnTo>
                    <a:pt x="0" y="815"/>
                  </a:lnTo>
                  <a:lnTo>
                    <a:pt x="0" y="762"/>
                  </a:lnTo>
                  <a:lnTo>
                    <a:pt x="3" y="710"/>
                  </a:lnTo>
                  <a:lnTo>
                    <a:pt x="9" y="658"/>
                  </a:lnTo>
                  <a:lnTo>
                    <a:pt x="20" y="608"/>
                  </a:lnTo>
                  <a:lnTo>
                    <a:pt x="33" y="559"/>
                  </a:lnTo>
                  <a:lnTo>
                    <a:pt x="49" y="510"/>
                  </a:lnTo>
                  <a:lnTo>
                    <a:pt x="68" y="463"/>
                  </a:lnTo>
                  <a:lnTo>
                    <a:pt x="91" y="418"/>
                  </a:lnTo>
                  <a:lnTo>
                    <a:pt x="115" y="375"/>
                  </a:lnTo>
                  <a:lnTo>
                    <a:pt x="143" y="333"/>
                  </a:lnTo>
                  <a:lnTo>
                    <a:pt x="173" y="293"/>
                  </a:lnTo>
                  <a:lnTo>
                    <a:pt x="206" y="255"/>
                  </a:lnTo>
                  <a:lnTo>
                    <a:pt x="241" y="218"/>
                  </a:lnTo>
                  <a:lnTo>
                    <a:pt x="278" y="184"/>
                  </a:lnTo>
                  <a:lnTo>
                    <a:pt x="317" y="153"/>
                  </a:lnTo>
                  <a:lnTo>
                    <a:pt x="359" y="125"/>
                  </a:lnTo>
                  <a:lnTo>
                    <a:pt x="402" y="98"/>
                  </a:lnTo>
                  <a:lnTo>
                    <a:pt x="447" y="75"/>
                  </a:lnTo>
                  <a:lnTo>
                    <a:pt x="494" y="54"/>
                  </a:lnTo>
                  <a:lnTo>
                    <a:pt x="543" y="37"/>
                  </a:lnTo>
                  <a:lnTo>
                    <a:pt x="593" y="23"/>
                  </a:lnTo>
                  <a:lnTo>
                    <a:pt x="646" y="11"/>
                  </a:lnTo>
                  <a:lnTo>
                    <a:pt x="699" y="4"/>
                  </a:lnTo>
                  <a:lnTo>
                    <a:pt x="754" y="0"/>
                  </a:lnTo>
                  <a:lnTo>
                    <a:pt x="810" y="0"/>
                  </a:lnTo>
                </a:path>
              </a:pathLst>
            </a:custGeom>
            <a:solidFill>
              <a:srgbClr val="99003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75" name="Freeform 25"/>
            <p:cNvSpPr>
              <a:spLocks/>
            </p:cNvSpPr>
            <p:nvPr/>
          </p:nvSpPr>
          <p:spPr bwMode="auto">
            <a:xfrm>
              <a:off x="4779052" y="3436940"/>
              <a:ext cx="1854200" cy="1068388"/>
            </a:xfrm>
            <a:custGeom>
              <a:avLst/>
              <a:gdLst>
                <a:gd name="T0" fmla="*/ 0 w 1413"/>
                <a:gd name="T1" fmla="*/ 2147483647 h 795"/>
                <a:gd name="T2" fmla="*/ 2147483647 w 1413"/>
                <a:gd name="T3" fmla="*/ 0 h 795"/>
                <a:gd name="T4" fmla="*/ 2147483647 w 1413"/>
                <a:gd name="T5" fmla="*/ 2147483647 h 795"/>
                <a:gd name="T6" fmla="*/ 2147483647 w 1413"/>
                <a:gd name="T7" fmla="*/ 2147483647 h 795"/>
                <a:gd name="T8" fmla="*/ 2147483647 w 1413"/>
                <a:gd name="T9" fmla="*/ 2147483647 h 795"/>
                <a:gd name="T10" fmla="*/ 2147483647 w 1413"/>
                <a:gd name="T11" fmla="*/ 2147483647 h 795"/>
                <a:gd name="T12" fmla="*/ 2147483647 w 1413"/>
                <a:gd name="T13" fmla="*/ 2147483647 h 795"/>
                <a:gd name="T14" fmla="*/ 2147483647 w 1413"/>
                <a:gd name="T15" fmla="*/ 2147483647 h 795"/>
                <a:gd name="T16" fmla="*/ 2147483647 w 1413"/>
                <a:gd name="T17" fmla="*/ 2147483647 h 795"/>
                <a:gd name="T18" fmla="*/ 2147483647 w 1413"/>
                <a:gd name="T19" fmla="*/ 2147483647 h 795"/>
                <a:gd name="T20" fmla="*/ 2147483647 w 1413"/>
                <a:gd name="T21" fmla="*/ 2147483647 h 795"/>
                <a:gd name="T22" fmla="*/ 2147483647 w 1413"/>
                <a:gd name="T23" fmla="*/ 2147483647 h 795"/>
                <a:gd name="T24" fmla="*/ 2147483647 w 1413"/>
                <a:gd name="T25" fmla="*/ 2147483647 h 795"/>
                <a:gd name="T26" fmla="*/ 2147483647 w 1413"/>
                <a:gd name="T27" fmla="*/ 2147483647 h 795"/>
                <a:gd name="T28" fmla="*/ 2147483647 w 1413"/>
                <a:gd name="T29" fmla="*/ 2147483647 h 795"/>
                <a:gd name="T30" fmla="*/ 2147483647 w 1413"/>
                <a:gd name="T31" fmla="*/ 2147483647 h 795"/>
                <a:gd name="T32" fmla="*/ 2147483647 w 1413"/>
                <a:gd name="T33" fmla="*/ 2147483647 h 795"/>
                <a:gd name="T34" fmla="*/ 2147483647 w 1413"/>
                <a:gd name="T35" fmla="*/ 2147483647 h 795"/>
                <a:gd name="T36" fmla="*/ 2147483647 w 1413"/>
                <a:gd name="T37" fmla="*/ 2147483647 h 795"/>
                <a:gd name="T38" fmla="*/ 2147483647 w 1413"/>
                <a:gd name="T39" fmla="*/ 2147483647 h 795"/>
                <a:gd name="T40" fmla="*/ 2147483647 w 1413"/>
                <a:gd name="T41" fmla="*/ 2147483647 h 795"/>
                <a:gd name="T42" fmla="*/ 2147483647 w 1413"/>
                <a:gd name="T43" fmla="*/ 2147483647 h 795"/>
                <a:gd name="T44" fmla="*/ 2147483647 w 1413"/>
                <a:gd name="T45" fmla="*/ 2147483647 h 795"/>
                <a:gd name="T46" fmla="*/ 2147483647 w 1413"/>
                <a:gd name="T47" fmla="*/ 2147483647 h 795"/>
                <a:gd name="T48" fmla="*/ 2147483647 w 1413"/>
                <a:gd name="T49" fmla="*/ 2147483647 h 795"/>
                <a:gd name="T50" fmla="*/ 2147483647 w 1413"/>
                <a:gd name="T51" fmla="*/ 2147483647 h 795"/>
                <a:gd name="T52" fmla="*/ 2147483647 w 1413"/>
                <a:gd name="T53" fmla="*/ 2147483647 h 795"/>
                <a:gd name="T54" fmla="*/ 2147483647 w 1413"/>
                <a:gd name="T55" fmla="*/ 2147483647 h 795"/>
                <a:gd name="T56" fmla="*/ 2147483647 w 1413"/>
                <a:gd name="T57" fmla="*/ 2147483647 h 795"/>
                <a:gd name="T58" fmla="*/ 2147483647 w 1413"/>
                <a:gd name="T59" fmla="*/ 2147483647 h 795"/>
                <a:gd name="T60" fmla="*/ 2147483647 w 1413"/>
                <a:gd name="T61" fmla="*/ 2147483647 h 795"/>
                <a:gd name="T62" fmla="*/ 2147483647 w 1413"/>
                <a:gd name="T63" fmla="*/ 2147483647 h 795"/>
                <a:gd name="T64" fmla="*/ 2147483647 w 1413"/>
                <a:gd name="T65" fmla="*/ 2147483647 h 795"/>
                <a:gd name="T66" fmla="*/ 2147483647 w 1413"/>
                <a:gd name="T67" fmla="*/ 2147483647 h 795"/>
                <a:gd name="T68" fmla="*/ 0 w 1413"/>
                <a:gd name="T69" fmla="*/ 2147483647 h 79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13"/>
                <a:gd name="T106" fmla="*/ 0 h 795"/>
                <a:gd name="T107" fmla="*/ 1413 w 1413"/>
                <a:gd name="T108" fmla="*/ 795 h 79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13" h="795">
                  <a:moveTo>
                    <a:pt x="0" y="386"/>
                  </a:moveTo>
                  <a:lnTo>
                    <a:pt x="741" y="0"/>
                  </a:lnTo>
                  <a:lnTo>
                    <a:pt x="1412" y="389"/>
                  </a:lnTo>
                  <a:lnTo>
                    <a:pt x="1388" y="433"/>
                  </a:lnTo>
                  <a:lnTo>
                    <a:pt x="1360" y="475"/>
                  </a:lnTo>
                  <a:lnTo>
                    <a:pt x="1330" y="515"/>
                  </a:lnTo>
                  <a:lnTo>
                    <a:pt x="1297" y="552"/>
                  </a:lnTo>
                  <a:lnTo>
                    <a:pt x="1262" y="588"/>
                  </a:lnTo>
                  <a:lnTo>
                    <a:pt x="1224" y="620"/>
                  </a:lnTo>
                  <a:lnTo>
                    <a:pt x="1184" y="650"/>
                  </a:lnTo>
                  <a:lnTo>
                    <a:pt x="1142" y="677"/>
                  </a:lnTo>
                  <a:lnTo>
                    <a:pt x="1098" y="701"/>
                  </a:lnTo>
                  <a:lnTo>
                    <a:pt x="1053" y="723"/>
                  </a:lnTo>
                  <a:lnTo>
                    <a:pt x="1006" y="742"/>
                  </a:lnTo>
                  <a:lnTo>
                    <a:pt x="958" y="758"/>
                  </a:lnTo>
                  <a:lnTo>
                    <a:pt x="909" y="771"/>
                  </a:lnTo>
                  <a:lnTo>
                    <a:pt x="859" y="782"/>
                  </a:lnTo>
                  <a:lnTo>
                    <a:pt x="808" y="789"/>
                  </a:lnTo>
                  <a:lnTo>
                    <a:pt x="756" y="793"/>
                  </a:lnTo>
                  <a:lnTo>
                    <a:pt x="704" y="794"/>
                  </a:lnTo>
                  <a:lnTo>
                    <a:pt x="652" y="792"/>
                  </a:lnTo>
                  <a:lnTo>
                    <a:pt x="600" y="786"/>
                  </a:lnTo>
                  <a:lnTo>
                    <a:pt x="548" y="777"/>
                  </a:lnTo>
                  <a:lnTo>
                    <a:pt x="496" y="765"/>
                  </a:lnTo>
                  <a:lnTo>
                    <a:pt x="445" y="749"/>
                  </a:lnTo>
                  <a:lnTo>
                    <a:pt x="395" y="730"/>
                  </a:lnTo>
                  <a:lnTo>
                    <a:pt x="345" y="707"/>
                  </a:lnTo>
                  <a:lnTo>
                    <a:pt x="296" y="680"/>
                  </a:lnTo>
                  <a:lnTo>
                    <a:pt x="249" y="650"/>
                  </a:lnTo>
                  <a:lnTo>
                    <a:pt x="203" y="616"/>
                  </a:lnTo>
                  <a:lnTo>
                    <a:pt x="159" y="578"/>
                  </a:lnTo>
                  <a:lnTo>
                    <a:pt x="116" y="536"/>
                  </a:lnTo>
                  <a:lnTo>
                    <a:pt x="76" y="490"/>
                  </a:lnTo>
                  <a:lnTo>
                    <a:pt x="36" y="440"/>
                  </a:lnTo>
                  <a:lnTo>
                    <a:pt x="0" y="386"/>
                  </a:lnTo>
                </a:path>
              </a:pathLst>
            </a:custGeom>
            <a:solidFill>
              <a:srgbClr val="009966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76" name="Line 41"/>
            <p:cNvSpPr>
              <a:spLocks noChangeShapeType="1"/>
            </p:cNvSpPr>
            <p:nvPr/>
          </p:nvSpPr>
          <p:spPr bwMode="auto">
            <a:xfrm flipH="1" flipV="1">
              <a:off x="3701138" y="944565"/>
              <a:ext cx="1365251" cy="1698625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77" name="Line 43"/>
            <p:cNvSpPr>
              <a:spLocks noChangeShapeType="1"/>
            </p:cNvSpPr>
            <p:nvPr/>
          </p:nvSpPr>
          <p:spPr bwMode="auto">
            <a:xfrm flipH="1">
              <a:off x="2520039" y="3478217"/>
              <a:ext cx="2151063" cy="41275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78" name="Line 48"/>
            <p:cNvSpPr>
              <a:spLocks noChangeShapeType="1"/>
            </p:cNvSpPr>
            <p:nvPr/>
          </p:nvSpPr>
          <p:spPr bwMode="auto">
            <a:xfrm flipV="1">
              <a:off x="6147479" y="1871665"/>
              <a:ext cx="287337" cy="636588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79" name="Line 49"/>
            <p:cNvSpPr>
              <a:spLocks noChangeShapeType="1"/>
            </p:cNvSpPr>
            <p:nvPr/>
          </p:nvSpPr>
          <p:spPr bwMode="auto">
            <a:xfrm flipV="1">
              <a:off x="6458627" y="2241553"/>
              <a:ext cx="508001" cy="48895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80" name="Line 50"/>
            <p:cNvSpPr>
              <a:spLocks noChangeShapeType="1"/>
            </p:cNvSpPr>
            <p:nvPr/>
          </p:nvSpPr>
          <p:spPr bwMode="auto">
            <a:xfrm flipV="1">
              <a:off x="6688814" y="2808290"/>
              <a:ext cx="633413" cy="255588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81" name="Line 51"/>
            <p:cNvSpPr>
              <a:spLocks noChangeShapeType="1"/>
            </p:cNvSpPr>
            <p:nvPr/>
          </p:nvSpPr>
          <p:spPr bwMode="auto">
            <a:xfrm>
              <a:off x="6755490" y="3489330"/>
              <a:ext cx="695325" cy="20637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82" name="Line 52"/>
            <p:cNvSpPr>
              <a:spLocks noChangeShapeType="1"/>
            </p:cNvSpPr>
            <p:nvPr/>
          </p:nvSpPr>
          <p:spPr bwMode="auto">
            <a:xfrm flipV="1">
              <a:off x="6485614" y="534992"/>
              <a:ext cx="554038" cy="1230313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83" name="Line 53"/>
            <p:cNvSpPr>
              <a:spLocks noChangeShapeType="1"/>
            </p:cNvSpPr>
            <p:nvPr/>
          </p:nvSpPr>
          <p:spPr bwMode="auto">
            <a:xfrm flipV="1">
              <a:off x="7050766" y="1204917"/>
              <a:ext cx="955675" cy="957263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84" name="Line 54"/>
            <p:cNvSpPr>
              <a:spLocks noChangeShapeType="1"/>
            </p:cNvSpPr>
            <p:nvPr/>
          </p:nvSpPr>
          <p:spPr bwMode="auto">
            <a:xfrm flipV="1">
              <a:off x="7450814" y="2271715"/>
              <a:ext cx="1200150" cy="48895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85" name="Line 55"/>
            <p:cNvSpPr>
              <a:spLocks noChangeShapeType="1"/>
            </p:cNvSpPr>
            <p:nvPr/>
          </p:nvSpPr>
          <p:spPr bwMode="auto">
            <a:xfrm>
              <a:off x="7596865" y="3517903"/>
              <a:ext cx="1317625" cy="23812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86" name="Rectangle 57"/>
            <p:cNvSpPr>
              <a:spLocks noChangeArrowheads="1"/>
            </p:cNvSpPr>
            <p:nvPr/>
          </p:nvSpPr>
          <p:spPr bwMode="auto">
            <a:xfrm>
              <a:off x="5161640" y="3848103"/>
              <a:ext cx="1158875" cy="58862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800" b="1">
                  <a:solidFill>
                    <a:srgbClr val="FFFFFF"/>
                  </a:solidFill>
                </a:rPr>
                <a:t>ATHEROMA AND FIBROUS PLAQUE- FORMATION AND VULNERABILITY</a:t>
              </a:r>
            </a:p>
          </p:txBody>
        </p:sp>
        <p:sp>
          <p:nvSpPr>
            <p:cNvPr id="2087" name="Rectangle 58"/>
            <p:cNvSpPr>
              <a:spLocks noChangeArrowheads="1"/>
            </p:cNvSpPr>
            <p:nvPr/>
          </p:nvSpPr>
          <p:spPr bwMode="auto">
            <a:xfrm>
              <a:off x="4752064" y="2924179"/>
              <a:ext cx="979488" cy="219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defTabSz="979488" eaLnBrk="0" hangingPunct="0">
                <a:spcBef>
                  <a:spcPct val="50000"/>
                </a:spcBef>
              </a:pPr>
              <a:r>
                <a:rPr lang="en-GB" sz="800" b="1">
                  <a:solidFill>
                    <a:srgbClr val="FFFFFF"/>
                  </a:solidFill>
                </a:rPr>
                <a:t>THROMBOSIS</a:t>
              </a:r>
            </a:p>
          </p:txBody>
        </p:sp>
        <p:sp>
          <p:nvSpPr>
            <p:cNvPr id="2088" name="Rectangle 59"/>
            <p:cNvSpPr>
              <a:spLocks noChangeArrowheads="1"/>
            </p:cNvSpPr>
            <p:nvPr/>
          </p:nvSpPr>
          <p:spPr bwMode="auto">
            <a:xfrm>
              <a:off x="5901414" y="2852741"/>
              <a:ext cx="836613" cy="465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800" b="1">
                  <a:solidFill>
                    <a:srgbClr val="FFFFFF"/>
                  </a:solidFill>
                </a:rPr>
                <a:t>INJURY TO CORONARY ARTERIES</a:t>
              </a:r>
            </a:p>
          </p:txBody>
        </p:sp>
        <p:sp>
          <p:nvSpPr>
            <p:cNvPr id="2089" name="Oval 60"/>
            <p:cNvSpPr>
              <a:spLocks noChangeArrowheads="1"/>
            </p:cNvSpPr>
            <p:nvPr/>
          </p:nvSpPr>
          <p:spPr bwMode="auto">
            <a:xfrm>
              <a:off x="5325153" y="3073403"/>
              <a:ext cx="781050" cy="781050"/>
            </a:xfrm>
            <a:prstGeom prst="ellipse">
              <a:avLst/>
            </a:prstGeom>
            <a:solidFill>
              <a:schemeClr val="tx1"/>
            </a:solidFill>
            <a:ln w="1587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0" name="Rectangle 61"/>
            <p:cNvSpPr>
              <a:spLocks noChangeArrowheads="1"/>
            </p:cNvSpPr>
            <p:nvPr/>
          </p:nvSpPr>
          <p:spPr bwMode="auto">
            <a:xfrm>
              <a:off x="5312451" y="3268666"/>
              <a:ext cx="828675" cy="4225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>
                  <a:solidFill>
                    <a:srgbClr val="FFFFFF"/>
                  </a:solidFill>
                </a:rPr>
                <a:t>PREVENTION OF  HEART DISEASE</a:t>
              </a:r>
            </a:p>
          </p:txBody>
        </p:sp>
        <p:sp>
          <p:nvSpPr>
            <p:cNvPr id="2091" name="Rectangle 62"/>
            <p:cNvSpPr>
              <a:spLocks noChangeArrowheads="1"/>
            </p:cNvSpPr>
            <p:nvPr/>
          </p:nvSpPr>
          <p:spPr bwMode="auto">
            <a:xfrm>
              <a:off x="4806040" y="4578354"/>
              <a:ext cx="846138" cy="41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>
                  <a:solidFill>
                    <a:srgbClr val="FFFFFF"/>
                  </a:solidFill>
                </a:rPr>
                <a:t>PRO-COAGULANT STATE</a:t>
              </a:r>
            </a:p>
          </p:txBody>
        </p:sp>
        <p:sp>
          <p:nvSpPr>
            <p:cNvPr id="2092" name="Rectangle 63"/>
            <p:cNvSpPr>
              <a:spLocks noChangeArrowheads="1"/>
            </p:cNvSpPr>
            <p:nvPr/>
          </p:nvSpPr>
          <p:spPr bwMode="auto">
            <a:xfrm>
              <a:off x="6193514" y="4349753"/>
              <a:ext cx="919163" cy="31162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defTabSz="979488" eaLnBrk="0" hangingPunct="0">
                <a:spcBef>
                  <a:spcPct val="50000"/>
                </a:spcBef>
              </a:pPr>
              <a:r>
                <a:rPr lang="en-GB" sz="700" b="1">
                  <a:solidFill>
                    <a:srgbClr val="FFFFFF"/>
                  </a:solidFill>
                </a:rPr>
                <a:t>ATHEROGENIC LIPID PROFILE</a:t>
              </a:r>
            </a:p>
          </p:txBody>
        </p:sp>
        <p:sp>
          <p:nvSpPr>
            <p:cNvPr id="2093" name="Rectangle 64"/>
            <p:cNvSpPr>
              <a:spLocks noChangeArrowheads="1"/>
            </p:cNvSpPr>
            <p:nvPr/>
          </p:nvSpPr>
          <p:spPr bwMode="auto">
            <a:xfrm>
              <a:off x="5474378" y="4633917"/>
              <a:ext cx="723900" cy="41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>
                  <a:solidFill>
                    <a:srgbClr val="FFFFFF"/>
                  </a:solidFill>
                </a:rPr>
                <a:t>RAISED BLOOD PRESSURE </a:t>
              </a:r>
            </a:p>
          </p:txBody>
        </p:sp>
        <p:sp>
          <p:nvSpPr>
            <p:cNvPr id="2094" name="Rectangle 65"/>
            <p:cNvSpPr>
              <a:spLocks noChangeArrowheads="1"/>
            </p:cNvSpPr>
            <p:nvPr/>
          </p:nvSpPr>
          <p:spPr bwMode="auto">
            <a:xfrm>
              <a:off x="6585629" y="3579816"/>
              <a:ext cx="954087" cy="41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>
                  <a:solidFill>
                    <a:srgbClr val="FFFFFF"/>
                  </a:solidFill>
                </a:rPr>
                <a:t>INCREASED INFLAMMATION (INFECTION?)</a:t>
              </a:r>
            </a:p>
          </p:txBody>
        </p:sp>
        <p:sp>
          <p:nvSpPr>
            <p:cNvPr id="2095" name="Rectangle 66"/>
            <p:cNvSpPr>
              <a:spLocks noChangeArrowheads="1"/>
            </p:cNvSpPr>
            <p:nvPr/>
          </p:nvSpPr>
          <p:spPr bwMode="auto">
            <a:xfrm>
              <a:off x="6476090" y="2535241"/>
              <a:ext cx="781050" cy="41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>
                  <a:solidFill>
                    <a:srgbClr val="FFFFFF"/>
                  </a:solidFill>
                </a:rPr>
                <a:t>INCREASED LIPID OXIDATION</a:t>
              </a:r>
            </a:p>
          </p:txBody>
        </p:sp>
        <p:sp>
          <p:nvSpPr>
            <p:cNvPr id="2096" name="Rectangle 67"/>
            <p:cNvSpPr>
              <a:spLocks noChangeArrowheads="1"/>
            </p:cNvSpPr>
            <p:nvPr/>
          </p:nvSpPr>
          <p:spPr bwMode="auto">
            <a:xfrm>
              <a:off x="5604553" y="1884365"/>
              <a:ext cx="790575" cy="4206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>
                  <a:solidFill>
                    <a:srgbClr val="FFFFFF"/>
                  </a:solidFill>
                </a:rPr>
                <a:t>RAISED BLOOD PRESSURE</a:t>
              </a:r>
            </a:p>
          </p:txBody>
        </p:sp>
        <p:sp>
          <p:nvSpPr>
            <p:cNvPr id="2097" name="Rectangle 68"/>
            <p:cNvSpPr>
              <a:spLocks noChangeArrowheads="1"/>
            </p:cNvSpPr>
            <p:nvPr/>
          </p:nvSpPr>
          <p:spPr bwMode="auto">
            <a:xfrm>
              <a:off x="4252002" y="2509840"/>
              <a:ext cx="857250" cy="20390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defTabSz="979488" eaLnBrk="0" hangingPunct="0">
                <a:spcBef>
                  <a:spcPct val="50000"/>
                </a:spcBef>
              </a:pPr>
              <a:r>
                <a:rPr lang="en-GB" sz="700" b="1">
                  <a:solidFill>
                    <a:srgbClr val="FFFFFF"/>
                  </a:solidFill>
                </a:rPr>
                <a:t>ARRHYTHMIA</a:t>
              </a:r>
            </a:p>
          </p:txBody>
        </p:sp>
        <p:sp>
          <p:nvSpPr>
            <p:cNvPr id="2098" name="Rectangle 69"/>
            <p:cNvSpPr>
              <a:spLocks noChangeArrowheads="1"/>
            </p:cNvSpPr>
            <p:nvPr/>
          </p:nvSpPr>
          <p:spPr bwMode="auto">
            <a:xfrm>
              <a:off x="3937677" y="2974978"/>
              <a:ext cx="827087" cy="4191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>
                  <a:solidFill>
                    <a:srgbClr val="FFFFFF"/>
                  </a:solidFill>
                </a:rPr>
                <a:t>PRO-COAGULANT STATE</a:t>
              </a:r>
            </a:p>
          </p:txBody>
        </p:sp>
        <p:sp>
          <p:nvSpPr>
            <p:cNvPr id="2099" name="Rectangle 70"/>
            <p:cNvSpPr>
              <a:spLocks noChangeArrowheads="1"/>
            </p:cNvSpPr>
            <p:nvPr/>
          </p:nvSpPr>
          <p:spPr bwMode="auto">
            <a:xfrm>
              <a:off x="3937678" y="3641729"/>
              <a:ext cx="911225" cy="31162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>
                  <a:solidFill>
                    <a:srgbClr val="FFFFFF"/>
                  </a:solidFill>
                </a:rPr>
                <a:t>PLATELET AGGREGATION</a:t>
              </a:r>
            </a:p>
          </p:txBody>
        </p:sp>
        <p:sp>
          <p:nvSpPr>
            <p:cNvPr id="2100" name="Rectangle 73"/>
            <p:cNvSpPr>
              <a:spLocks noChangeArrowheads="1"/>
            </p:cNvSpPr>
            <p:nvPr/>
          </p:nvSpPr>
          <p:spPr bwMode="auto">
            <a:xfrm>
              <a:off x="6164939" y="2073279"/>
              <a:ext cx="854075" cy="2808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600" b="1">
                  <a:solidFill>
                    <a:srgbClr val="FFFFFF"/>
                  </a:solidFill>
                </a:rPr>
                <a:t>INCREASED HOMOCYSTEINE</a:t>
              </a:r>
            </a:p>
          </p:txBody>
        </p:sp>
        <p:sp>
          <p:nvSpPr>
            <p:cNvPr id="2101" name="Rectangle 74"/>
            <p:cNvSpPr>
              <a:spLocks noChangeArrowheads="1"/>
            </p:cNvSpPr>
            <p:nvPr/>
          </p:nvSpPr>
          <p:spPr bwMode="auto">
            <a:xfrm>
              <a:off x="4815564" y="1952629"/>
              <a:ext cx="836613" cy="41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>
                  <a:solidFill>
                    <a:srgbClr val="FFFFFF"/>
                  </a:solidFill>
                </a:rPr>
                <a:t>IMPAIRED ENDOTHELIAL FUNCTION</a:t>
              </a:r>
            </a:p>
          </p:txBody>
        </p:sp>
        <p:sp>
          <p:nvSpPr>
            <p:cNvPr id="2102" name="Rectangle 75"/>
            <p:cNvSpPr>
              <a:spLocks noChangeArrowheads="1"/>
            </p:cNvSpPr>
            <p:nvPr/>
          </p:nvSpPr>
          <p:spPr bwMode="auto">
            <a:xfrm>
              <a:off x="6653890" y="3011491"/>
              <a:ext cx="863600" cy="41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>
                  <a:solidFill>
                    <a:srgbClr val="FFFFFF"/>
                  </a:solidFill>
                </a:rPr>
                <a:t>IMPAIRED ENDOTHELIAL FUNCTION</a:t>
              </a:r>
            </a:p>
          </p:txBody>
        </p:sp>
        <p:sp>
          <p:nvSpPr>
            <p:cNvPr id="2103" name="Rectangle 78"/>
            <p:cNvSpPr>
              <a:spLocks noChangeArrowheads="1"/>
            </p:cNvSpPr>
            <p:nvPr/>
          </p:nvSpPr>
          <p:spPr bwMode="auto">
            <a:xfrm>
              <a:off x="3482065" y="2271717"/>
              <a:ext cx="575479" cy="1917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8425" tIns="49212" rIns="98425" bIns="49212">
              <a:spAutoFit/>
            </a:bodyPr>
            <a:lstStyle/>
            <a:p>
              <a:pPr defTabSz="979488" eaLnBrk="0" hangingPunct="0"/>
              <a:r>
                <a:rPr lang="en-GB" sz="600" b="1"/>
                <a:t> N-3 PUFA</a:t>
              </a:r>
            </a:p>
          </p:txBody>
        </p:sp>
        <p:sp>
          <p:nvSpPr>
            <p:cNvPr id="2104" name="Rectangle 79"/>
            <p:cNvSpPr>
              <a:spLocks noChangeArrowheads="1"/>
            </p:cNvSpPr>
            <p:nvPr/>
          </p:nvSpPr>
          <p:spPr bwMode="auto">
            <a:xfrm>
              <a:off x="5608521" y="915513"/>
              <a:ext cx="846137" cy="1917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600" b="1"/>
                <a:t>Reduce sodium</a:t>
              </a:r>
            </a:p>
          </p:txBody>
        </p:sp>
        <p:sp>
          <p:nvSpPr>
            <p:cNvPr id="2105" name="Rectangle 80"/>
            <p:cNvSpPr>
              <a:spLocks noChangeArrowheads="1"/>
            </p:cNvSpPr>
            <p:nvPr/>
          </p:nvSpPr>
          <p:spPr bwMode="auto">
            <a:xfrm>
              <a:off x="5998253" y="608016"/>
              <a:ext cx="922337" cy="3148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/>
                <a:t>Reduce ‘binge’ alcohol</a:t>
              </a:r>
            </a:p>
          </p:txBody>
        </p:sp>
        <p:sp>
          <p:nvSpPr>
            <p:cNvPr id="2106" name="Rectangle 82"/>
            <p:cNvSpPr>
              <a:spLocks noChangeArrowheads="1"/>
            </p:cNvSpPr>
            <p:nvPr/>
          </p:nvSpPr>
          <p:spPr bwMode="auto">
            <a:xfrm>
              <a:off x="6216535" y="1029933"/>
              <a:ext cx="623888" cy="20710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defTabSz="979488" eaLnBrk="0" hangingPunct="0"/>
              <a:r>
                <a:rPr lang="en-GB" sz="700" b="1"/>
                <a:t> </a:t>
              </a:r>
              <a:r>
                <a:rPr lang="en-GB" sz="600" b="1"/>
                <a:t>N-3 PUFA</a:t>
              </a:r>
            </a:p>
          </p:txBody>
        </p:sp>
        <p:sp>
          <p:nvSpPr>
            <p:cNvPr id="2107" name="Rectangle 85"/>
            <p:cNvSpPr>
              <a:spLocks noChangeArrowheads="1"/>
            </p:cNvSpPr>
            <p:nvPr/>
          </p:nvSpPr>
          <p:spPr bwMode="auto">
            <a:xfrm>
              <a:off x="4234540" y="5890742"/>
              <a:ext cx="974725" cy="4225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/>
                <a:t>LOW TO MODERATE ALCOHOL</a:t>
              </a:r>
            </a:p>
          </p:txBody>
        </p:sp>
        <p:sp>
          <p:nvSpPr>
            <p:cNvPr id="2108" name="Rectangle 86"/>
            <p:cNvSpPr>
              <a:spLocks noChangeArrowheads="1"/>
            </p:cNvSpPr>
            <p:nvPr/>
          </p:nvSpPr>
          <p:spPr bwMode="auto">
            <a:xfrm>
              <a:off x="3561439" y="4773728"/>
              <a:ext cx="1087437" cy="2840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600" b="1"/>
                <a:t> NON STARCH POLYSACCHARIDES</a:t>
              </a:r>
            </a:p>
          </p:txBody>
        </p:sp>
        <p:sp>
          <p:nvSpPr>
            <p:cNvPr id="2109" name="Rectangle 87"/>
            <p:cNvSpPr>
              <a:spLocks noChangeArrowheads="1"/>
            </p:cNvSpPr>
            <p:nvPr/>
          </p:nvSpPr>
          <p:spPr bwMode="auto">
            <a:xfrm>
              <a:off x="2450190" y="3556889"/>
              <a:ext cx="781050" cy="4225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/>
                <a:t>LOW TO MODERATE  ALCOHOL</a:t>
              </a:r>
            </a:p>
          </p:txBody>
        </p:sp>
        <p:sp>
          <p:nvSpPr>
            <p:cNvPr id="2110" name="Rectangle 88"/>
            <p:cNvSpPr>
              <a:spLocks noChangeArrowheads="1"/>
            </p:cNvSpPr>
            <p:nvPr/>
          </p:nvSpPr>
          <p:spPr bwMode="auto">
            <a:xfrm>
              <a:off x="3378876" y="3821414"/>
              <a:ext cx="565151" cy="29944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defTabSz="979488" eaLnBrk="0" hangingPunct="0"/>
              <a:r>
                <a:rPr lang="en-GB" sz="700" b="1"/>
                <a:t> </a:t>
              </a:r>
              <a:r>
                <a:rPr lang="en-GB" sz="600" b="1"/>
                <a:t>N-3 PUFA</a:t>
              </a:r>
            </a:p>
          </p:txBody>
        </p:sp>
        <p:sp>
          <p:nvSpPr>
            <p:cNvPr id="2111" name="Rectangle 91"/>
            <p:cNvSpPr>
              <a:spLocks noChangeArrowheads="1"/>
            </p:cNvSpPr>
            <p:nvPr/>
          </p:nvSpPr>
          <p:spPr bwMode="auto">
            <a:xfrm>
              <a:off x="5709328" y="5340355"/>
              <a:ext cx="644525" cy="2840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600" b="1"/>
                <a:t>Reduce sodium</a:t>
              </a:r>
            </a:p>
          </p:txBody>
        </p:sp>
        <p:sp>
          <p:nvSpPr>
            <p:cNvPr id="2112" name="Rectangle 92"/>
            <p:cNvSpPr>
              <a:spLocks noChangeArrowheads="1"/>
            </p:cNvSpPr>
            <p:nvPr/>
          </p:nvSpPr>
          <p:spPr bwMode="auto">
            <a:xfrm>
              <a:off x="5268002" y="6125101"/>
              <a:ext cx="650876" cy="4225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/>
                <a:t>Reduce ‘binge’ alcohol</a:t>
              </a:r>
            </a:p>
          </p:txBody>
        </p:sp>
        <p:sp>
          <p:nvSpPr>
            <p:cNvPr id="2113" name="Rectangle 93"/>
            <p:cNvSpPr>
              <a:spLocks noChangeArrowheads="1"/>
            </p:cNvSpPr>
            <p:nvPr/>
          </p:nvSpPr>
          <p:spPr bwMode="auto">
            <a:xfrm>
              <a:off x="5369602" y="5340355"/>
              <a:ext cx="520700" cy="2840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/>
              <a:r>
                <a:rPr lang="en-GB" sz="600" b="1"/>
                <a:t> N-3 PUFA</a:t>
              </a:r>
            </a:p>
          </p:txBody>
        </p:sp>
        <p:sp>
          <p:nvSpPr>
            <p:cNvPr id="2114" name="Rectangle 97"/>
            <p:cNvSpPr>
              <a:spLocks noChangeArrowheads="1"/>
            </p:cNvSpPr>
            <p:nvPr/>
          </p:nvSpPr>
          <p:spPr bwMode="auto">
            <a:xfrm>
              <a:off x="6606943" y="4979705"/>
              <a:ext cx="1074737" cy="37638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600" b="1"/>
                <a:t>LINOLEIC ACID, ALPHA LINOLENIC ACID AND OLEIC ACID</a:t>
              </a:r>
            </a:p>
          </p:txBody>
        </p:sp>
        <p:sp>
          <p:nvSpPr>
            <p:cNvPr id="2115" name="Rectangle 101"/>
            <p:cNvSpPr>
              <a:spLocks noChangeArrowheads="1"/>
            </p:cNvSpPr>
            <p:nvPr/>
          </p:nvSpPr>
          <p:spPr bwMode="auto">
            <a:xfrm>
              <a:off x="7631577" y="2621677"/>
              <a:ext cx="804862" cy="35330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defTabSz="979488" eaLnBrk="0" hangingPunct="0">
                <a:spcBef>
                  <a:spcPct val="50000"/>
                </a:spcBef>
              </a:pPr>
              <a:r>
                <a:rPr lang="en-GB" sz="600" b="1"/>
                <a:t>FOLATE </a:t>
              </a:r>
            </a:p>
            <a:p>
              <a:pPr defTabSz="979488" eaLnBrk="0" hangingPunct="0">
                <a:spcBef>
                  <a:spcPct val="50000"/>
                </a:spcBef>
              </a:pPr>
              <a:endParaRPr lang="en-GB" sz="700" b="1"/>
            </a:p>
          </p:txBody>
        </p:sp>
        <p:sp>
          <p:nvSpPr>
            <p:cNvPr id="2116" name="Rectangle 104"/>
            <p:cNvSpPr>
              <a:spLocks noChangeArrowheads="1"/>
            </p:cNvSpPr>
            <p:nvPr/>
          </p:nvSpPr>
          <p:spPr bwMode="auto">
            <a:xfrm>
              <a:off x="6547529" y="1390114"/>
              <a:ext cx="585788" cy="20710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/>
                <a:t> </a:t>
              </a:r>
              <a:r>
                <a:rPr lang="en-GB" sz="600" b="1"/>
                <a:t>FOLATE</a:t>
              </a:r>
            </a:p>
          </p:txBody>
        </p:sp>
        <p:sp>
          <p:nvSpPr>
            <p:cNvPr id="2117" name="Rectangle 105"/>
            <p:cNvSpPr>
              <a:spLocks noChangeArrowheads="1"/>
            </p:cNvSpPr>
            <p:nvPr/>
          </p:nvSpPr>
          <p:spPr bwMode="auto">
            <a:xfrm>
              <a:off x="6606265" y="1558930"/>
              <a:ext cx="846138" cy="20710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>
                  <a:solidFill>
                    <a:srgbClr val="FFFFFF"/>
                  </a:solidFill>
                </a:rPr>
                <a:t> </a:t>
              </a:r>
            </a:p>
          </p:txBody>
        </p:sp>
        <p:sp>
          <p:nvSpPr>
            <p:cNvPr id="2118" name="Rectangle 106"/>
            <p:cNvSpPr>
              <a:spLocks noChangeArrowheads="1"/>
            </p:cNvSpPr>
            <p:nvPr/>
          </p:nvSpPr>
          <p:spPr bwMode="auto">
            <a:xfrm>
              <a:off x="6296702" y="5473712"/>
              <a:ext cx="917575" cy="2840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600" b="1"/>
                <a:t>PLANT STEROLS/ STANOLS</a:t>
              </a:r>
            </a:p>
          </p:txBody>
        </p:sp>
        <p:sp>
          <p:nvSpPr>
            <p:cNvPr id="2119" name="Rectangle 107"/>
            <p:cNvSpPr>
              <a:spLocks noChangeArrowheads="1"/>
            </p:cNvSpPr>
            <p:nvPr/>
          </p:nvSpPr>
          <p:spPr bwMode="auto">
            <a:xfrm>
              <a:off x="6688814" y="5815873"/>
              <a:ext cx="923925" cy="1917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600" i="1"/>
                <a:t>SOY PRODUCTS</a:t>
              </a:r>
            </a:p>
          </p:txBody>
        </p:sp>
        <p:sp>
          <p:nvSpPr>
            <p:cNvPr id="2120" name="Rectangle 109"/>
            <p:cNvSpPr>
              <a:spLocks noChangeArrowheads="1"/>
            </p:cNvSpPr>
            <p:nvPr/>
          </p:nvSpPr>
          <p:spPr bwMode="auto">
            <a:xfrm>
              <a:off x="7226544" y="2035795"/>
              <a:ext cx="581891" cy="191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8425" tIns="49212" rIns="98425" bIns="49212">
              <a:spAutoFit/>
            </a:bodyPr>
            <a:lstStyle/>
            <a:p>
              <a:pPr defTabSz="979488" eaLnBrk="0" hangingPunct="0"/>
              <a:r>
                <a:rPr lang="en-GB" sz="600" b="1" i="1"/>
                <a:t>flavonoids</a:t>
              </a:r>
            </a:p>
          </p:txBody>
        </p:sp>
        <p:sp>
          <p:nvSpPr>
            <p:cNvPr id="2121" name="Rectangle 113"/>
            <p:cNvSpPr>
              <a:spLocks noChangeArrowheads="1"/>
            </p:cNvSpPr>
            <p:nvPr/>
          </p:nvSpPr>
          <p:spPr bwMode="auto">
            <a:xfrm>
              <a:off x="3781308" y="1969505"/>
              <a:ext cx="647700" cy="18210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600" b="1"/>
                <a:t>POTASSIUM</a:t>
              </a:r>
            </a:p>
          </p:txBody>
        </p:sp>
        <p:sp>
          <p:nvSpPr>
            <p:cNvPr id="2122" name="Rectangle 114"/>
            <p:cNvSpPr>
              <a:spLocks noChangeArrowheads="1"/>
            </p:cNvSpPr>
            <p:nvPr/>
          </p:nvSpPr>
          <p:spPr bwMode="auto">
            <a:xfrm>
              <a:off x="5852995" y="5590688"/>
              <a:ext cx="727075" cy="18210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600" b="1"/>
                <a:t>POTASSIUM</a:t>
              </a:r>
            </a:p>
          </p:txBody>
        </p:sp>
        <p:sp>
          <p:nvSpPr>
            <p:cNvPr id="2123" name="Rectangle 78"/>
            <p:cNvSpPr>
              <a:spLocks noChangeArrowheads="1"/>
            </p:cNvSpPr>
            <p:nvPr/>
          </p:nvSpPr>
          <p:spPr bwMode="auto">
            <a:xfrm>
              <a:off x="7641684" y="3323863"/>
              <a:ext cx="580287" cy="20710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8425" tIns="49212" rIns="98425" bIns="49212">
              <a:spAutoFit/>
            </a:bodyPr>
            <a:lstStyle/>
            <a:p>
              <a:pPr defTabSz="979488" eaLnBrk="0" hangingPunct="0"/>
              <a:r>
                <a:rPr lang="en-GB" sz="700" b="1"/>
                <a:t> </a:t>
              </a:r>
              <a:r>
                <a:rPr lang="en-GB" sz="600" b="1"/>
                <a:t>N-3 PUFA</a:t>
              </a:r>
            </a:p>
          </p:txBody>
        </p:sp>
        <p:sp>
          <p:nvSpPr>
            <p:cNvPr id="2124" name="Rectangle 78"/>
            <p:cNvSpPr>
              <a:spLocks noChangeArrowheads="1"/>
            </p:cNvSpPr>
            <p:nvPr/>
          </p:nvSpPr>
          <p:spPr bwMode="auto">
            <a:xfrm>
              <a:off x="7532456" y="2792878"/>
              <a:ext cx="855662" cy="5610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defTabSz="979488" eaLnBrk="0" hangingPunct="0"/>
              <a:r>
                <a:rPr lang="en-GB" sz="600" b="1"/>
                <a:t>Reduce trans, </a:t>
              </a:r>
              <a:r>
                <a:rPr lang="en-GB" sz="600" b="1" i="1"/>
                <a:t>lauric</a:t>
              </a:r>
              <a:r>
                <a:rPr lang="en-GB" sz="600" b="1"/>
                <a:t>, myristic, and palmitic acids and diet cholesterol</a:t>
              </a:r>
            </a:p>
          </p:txBody>
        </p:sp>
        <p:sp>
          <p:nvSpPr>
            <p:cNvPr id="2125" name="Rectangle 78"/>
            <p:cNvSpPr>
              <a:spLocks noChangeArrowheads="1"/>
            </p:cNvSpPr>
            <p:nvPr/>
          </p:nvSpPr>
          <p:spPr bwMode="auto">
            <a:xfrm>
              <a:off x="7567439" y="3844139"/>
              <a:ext cx="580287" cy="20710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8425" tIns="49212" rIns="98425" bIns="49212">
              <a:spAutoFit/>
            </a:bodyPr>
            <a:lstStyle/>
            <a:p>
              <a:pPr defTabSz="979488" eaLnBrk="0" hangingPunct="0"/>
              <a:r>
                <a:rPr lang="en-GB" sz="700" b="1"/>
                <a:t> </a:t>
              </a:r>
              <a:r>
                <a:rPr lang="en-GB" sz="600" b="1"/>
                <a:t>N-3 PUFA</a:t>
              </a:r>
            </a:p>
          </p:txBody>
        </p:sp>
        <p:sp>
          <p:nvSpPr>
            <p:cNvPr id="2126" name="Rectangle 101"/>
            <p:cNvSpPr>
              <a:spLocks noChangeArrowheads="1"/>
            </p:cNvSpPr>
            <p:nvPr/>
          </p:nvSpPr>
          <p:spPr bwMode="auto">
            <a:xfrm>
              <a:off x="5112312" y="968378"/>
              <a:ext cx="895350" cy="3302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defTabSz="979488" eaLnBrk="0" hangingPunct="0">
                <a:spcBef>
                  <a:spcPct val="50000"/>
                </a:spcBef>
              </a:pPr>
              <a:r>
                <a:rPr lang="en-GB" sz="600" b="1"/>
                <a:t>FOLATE </a:t>
              </a:r>
            </a:p>
            <a:p>
              <a:pPr defTabSz="979488" eaLnBrk="0" hangingPunct="0">
                <a:spcBef>
                  <a:spcPct val="50000"/>
                </a:spcBef>
              </a:pPr>
              <a:endParaRPr lang="en-GB" sz="600" b="1"/>
            </a:p>
          </p:txBody>
        </p:sp>
        <p:sp>
          <p:nvSpPr>
            <p:cNvPr id="2127" name="Line 42"/>
            <p:cNvSpPr>
              <a:spLocks noChangeShapeType="1"/>
            </p:cNvSpPr>
            <p:nvPr/>
          </p:nvSpPr>
          <p:spPr bwMode="auto">
            <a:xfrm flipH="1" flipV="1">
              <a:off x="2785153" y="2162178"/>
              <a:ext cx="1973262" cy="868362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28" name="Rectangle 78"/>
            <p:cNvSpPr>
              <a:spLocks noChangeArrowheads="1"/>
            </p:cNvSpPr>
            <p:nvPr/>
          </p:nvSpPr>
          <p:spPr bwMode="auto">
            <a:xfrm>
              <a:off x="4686849" y="1102466"/>
              <a:ext cx="575479" cy="1917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8425" tIns="49212" rIns="98425" bIns="49212">
              <a:spAutoFit/>
            </a:bodyPr>
            <a:lstStyle/>
            <a:p>
              <a:pPr defTabSz="979488" eaLnBrk="0" hangingPunct="0"/>
              <a:r>
                <a:rPr lang="en-GB" sz="600" b="1"/>
                <a:t> N-3 PUFA</a:t>
              </a:r>
            </a:p>
          </p:txBody>
        </p:sp>
        <p:sp>
          <p:nvSpPr>
            <p:cNvPr id="2129" name="Oval 124"/>
            <p:cNvSpPr>
              <a:spLocks noChangeArrowheads="1"/>
            </p:cNvSpPr>
            <p:nvPr/>
          </p:nvSpPr>
          <p:spPr bwMode="auto">
            <a:xfrm>
              <a:off x="4671103" y="2417765"/>
              <a:ext cx="2090737" cy="209073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" name="Oval 126"/>
            <p:cNvSpPr>
              <a:spLocks noChangeArrowheads="1"/>
            </p:cNvSpPr>
            <p:nvPr/>
          </p:nvSpPr>
          <p:spPr bwMode="auto">
            <a:xfrm>
              <a:off x="3974190" y="1709740"/>
              <a:ext cx="3478213" cy="34798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1" name="Line 137"/>
            <p:cNvSpPr>
              <a:spLocks noChangeShapeType="1"/>
            </p:cNvSpPr>
            <p:nvPr/>
          </p:nvSpPr>
          <p:spPr bwMode="auto">
            <a:xfrm flipH="1">
              <a:off x="4031340" y="4349755"/>
              <a:ext cx="1130300" cy="1792287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32" name="Line 138"/>
            <p:cNvSpPr>
              <a:spLocks noChangeShapeType="1"/>
            </p:cNvSpPr>
            <p:nvPr/>
          </p:nvSpPr>
          <p:spPr bwMode="auto">
            <a:xfrm flipH="1">
              <a:off x="5242602" y="4505330"/>
              <a:ext cx="311150" cy="2130425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33" name="Line 140"/>
            <p:cNvSpPr>
              <a:spLocks noChangeShapeType="1"/>
            </p:cNvSpPr>
            <p:nvPr/>
          </p:nvSpPr>
          <p:spPr bwMode="auto">
            <a:xfrm>
              <a:off x="6047464" y="4464053"/>
              <a:ext cx="665163" cy="200660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34" name="Line 152"/>
            <p:cNvSpPr>
              <a:spLocks noChangeShapeType="1"/>
            </p:cNvSpPr>
            <p:nvPr/>
          </p:nvSpPr>
          <p:spPr bwMode="auto">
            <a:xfrm>
              <a:off x="6063340" y="3635378"/>
              <a:ext cx="2501900" cy="1389062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35" name="Line 157"/>
            <p:cNvSpPr>
              <a:spLocks noChangeShapeType="1"/>
            </p:cNvSpPr>
            <p:nvPr/>
          </p:nvSpPr>
          <p:spPr bwMode="auto">
            <a:xfrm flipH="1">
              <a:off x="2905803" y="3635378"/>
              <a:ext cx="2459037" cy="131445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36" name="AutoShape 153"/>
            <p:cNvSpPr>
              <a:spLocks noChangeArrowheads="1"/>
            </p:cNvSpPr>
            <p:nvPr/>
          </p:nvSpPr>
          <p:spPr bwMode="auto">
            <a:xfrm>
              <a:off x="3837666" y="1585917"/>
              <a:ext cx="3756025" cy="3756025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2147483647 h 21600"/>
                <a:gd name="T12" fmla="*/ 2147483647 w 21600"/>
                <a:gd name="T13" fmla="*/ 2147483647 h 21600"/>
                <a:gd name="T14" fmla="*/ 2147483647 w 21600"/>
                <a:gd name="T15" fmla="*/ 2147483647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3 h 21600"/>
                <a:gd name="T26" fmla="*/ 18437 w 21600"/>
                <a:gd name="T27" fmla="*/ 18437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900" y="10800"/>
                  </a:moveTo>
                  <a:cubicBezTo>
                    <a:pt x="900" y="16268"/>
                    <a:pt x="5332" y="20700"/>
                    <a:pt x="10800" y="20700"/>
                  </a:cubicBezTo>
                  <a:cubicBezTo>
                    <a:pt x="16268" y="20700"/>
                    <a:pt x="20700" y="16268"/>
                    <a:pt x="20700" y="10800"/>
                  </a:cubicBezTo>
                  <a:cubicBezTo>
                    <a:pt x="20700" y="5332"/>
                    <a:pt x="16268" y="900"/>
                    <a:pt x="10800" y="900"/>
                  </a:cubicBezTo>
                  <a:cubicBezTo>
                    <a:pt x="5332" y="900"/>
                    <a:pt x="900" y="5332"/>
                    <a:pt x="900" y="10800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37" name="Line 158"/>
            <p:cNvSpPr>
              <a:spLocks noChangeShapeType="1"/>
            </p:cNvSpPr>
            <p:nvPr/>
          </p:nvSpPr>
          <p:spPr bwMode="auto">
            <a:xfrm flipV="1">
              <a:off x="5714090" y="239715"/>
              <a:ext cx="0" cy="134143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38" name="Freeform 170"/>
            <p:cNvSpPr>
              <a:spLocks/>
            </p:cNvSpPr>
            <p:nvPr/>
          </p:nvSpPr>
          <p:spPr bwMode="auto">
            <a:xfrm>
              <a:off x="6649128" y="3906842"/>
              <a:ext cx="574675" cy="366713"/>
            </a:xfrm>
            <a:custGeom>
              <a:avLst/>
              <a:gdLst>
                <a:gd name="T0" fmla="*/ 0 w 426"/>
                <a:gd name="T1" fmla="*/ 2147483647 h 270"/>
                <a:gd name="T2" fmla="*/ 2147483647 w 426"/>
                <a:gd name="T3" fmla="*/ 0 h 270"/>
                <a:gd name="T4" fmla="*/ 2147483647 w 426"/>
                <a:gd name="T5" fmla="*/ 2147483647 h 270"/>
                <a:gd name="T6" fmla="*/ 2147483647 w 426"/>
                <a:gd name="T7" fmla="*/ 2147483647 h 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6"/>
                <a:gd name="T13" fmla="*/ 0 h 270"/>
                <a:gd name="T14" fmla="*/ 426 w 426"/>
                <a:gd name="T15" fmla="*/ 270 h 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6" h="270">
                  <a:moveTo>
                    <a:pt x="0" y="32"/>
                  </a:moveTo>
                  <a:lnTo>
                    <a:pt x="17" y="0"/>
                  </a:lnTo>
                  <a:lnTo>
                    <a:pt x="426" y="270"/>
                  </a:lnTo>
                  <a:lnTo>
                    <a:pt x="2" y="33"/>
                  </a:lnTo>
                </a:path>
              </a:pathLst>
            </a:custGeom>
            <a:solidFill>
              <a:srgbClr val="33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39" name="Freeform 172"/>
            <p:cNvSpPr>
              <a:spLocks/>
            </p:cNvSpPr>
            <p:nvPr/>
          </p:nvSpPr>
          <p:spPr bwMode="auto">
            <a:xfrm>
              <a:off x="3472539" y="4289428"/>
              <a:ext cx="574675" cy="347662"/>
            </a:xfrm>
            <a:custGeom>
              <a:avLst/>
              <a:gdLst>
                <a:gd name="T0" fmla="*/ 2147483647 w 424"/>
                <a:gd name="T1" fmla="*/ 0 h 257"/>
                <a:gd name="T2" fmla="*/ 2147483647 w 424"/>
                <a:gd name="T3" fmla="*/ 2147483647 h 257"/>
                <a:gd name="T4" fmla="*/ 0 w 424"/>
                <a:gd name="T5" fmla="*/ 2147483647 h 257"/>
                <a:gd name="T6" fmla="*/ 2147483647 w 424"/>
                <a:gd name="T7" fmla="*/ 0 h 25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4"/>
                <a:gd name="T13" fmla="*/ 0 h 257"/>
                <a:gd name="T14" fmla="*/ 424 w 424"/>
                <a:gd name="T15" fmla="*/ 257 h 25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4" h="257">
                  <a:moveTo>
                    <a:pt x="408" y="0"/>
                  </a:moveTo>
                  <a:lnTo>
                    <a:pt x="424" y="32"/>
                  </a:lnTo>
                  <a:lnTo>
                    <a:pt x="0" y="257"/>
                  </a:lnTo>
                  <a:lnTo>
                    <a:pt x="408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40" name="Line 173"/>
            <p:cNvSpPr>
              <a:spLocks noChangeShapeType="1"/>
            </p:cNvSpPr>
            <p:nvPr/>
          </p:nvSpPr>
          <p:spPr bwMode="auto">
            <a:xfrm flipV="1">
              <a:off x="5714090" y="1739903"/>
              <a:ext cx="0" cy="132715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41" name="TextBox 97"/>
            <p:cNvSpPr txBox="1">
              <a:spLocks noChangeArrowheads="1"/>
            </p:cNvSpPr>
            <p:nvPr/>
          </p:nvSpPr>
          <p:spPr bwMode="auto">
            <a:xfrm>
              <a:off x="5719529" y="292108"/>
              <a:ext cx="8794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/>
                <a:t>VEGETABLES AND FRUITS </a:t>
              </a:r>
            </a:p>
          </p:txBody>
        </p:sp>
        <p:sp>
          <p:nvSpPr>
            <p:cNvPr id="2142" name="TextBox 104"/>
            <p:cNvSpPr txBox="1">
              <a:spLocks noChangeArrowheads="1"/>
            </p:cNvSpPr>
            <p:nvPr/>
          </p:nvSpPr>
          <p:spPr bwMode="auto">
            <a:xfrm>
              <a:off x="3851159" y="854333"/>
              <a:ext cx="76676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/>
                <a:t>FISH AND FISH OILS</a:t>
              </a:r>
            </a:p>
          </p:txBody>
        </p:sp>
        <p:sp>
          <p:nvSpPr>
            <p:cNvPr id="394" name="Rectangle 71"/>
            <p:cNvSpPr>
              <a:spLocks noChangeArrowheads="1"/>
            </p:cNvSpPr>
            <p:nvPr/>
          </p:nvSpPr>
          <p:spPr bwMode="auto">
            <a:xfrm>
              <a:off x="4206147" y="4052857"/>
              <a:ext cx="997053" cy="48035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ts val="0"/>
                </a:spcBef>
                <a:defRPr/>
              </a:pPr>
              <a:r>
                <a:rPr lang="en-GB" sz="625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INSULIN RESISTANCE</a:t>
              </a:r>
            </a:p>
            <a:p>
              <a:pPr algn="ctr" defTabSz="979488" eaLnBrk="0" hangingPunct="0">
                <a:spcBef>
                  <a:spcPts val="0"/>
                </a:spcBef>
                <a:defRPr/>
              </a:pPr>
              <a:r>
                <a:rPr lang="en-GB" sz="625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&amp; POSTPRANDIAL HYPERGLYCAEMIA </a:t>
              </a:r>
            </a:p>
          </p:txBody>
        </p:sp>
        <p:sp>
          <p:nvSpPr>
            <p:cNvPr id="2144" name="Oval 174"/>
            <p:cNvSpPr>
              <a:spLocks noChangeArrowheads="1"/>
            </p:cNvSpPr>
            <p:nvPr/>
          </p:nvSpPr>
          <p:spPr bwMode="auto">
            <a:xfrm>
              <a:off x="3143928" y="863603"/>
              <a:ext cx="5146675" cy="5148262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145" name="Oval 174"/>
            <p:cNvSpPr>
              <a:spLocks noChangeArrowheads="1"/>
            </p:cNvSpPr>
            <p:nvPr/>
          </p:nvSpPr>
          <p:spPr bwMode="auto">
            <a:xfrm>
              <a:off x="2520039" y="239715"/>
              <a:ext cx="6394451" cy="639603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97" name="Oval 396"/>
            <p:cNvSpPr/>
            <p:nvPr/>
          </p:nvSpPr>
          <p:spPr>
            <a:xfrm>
              <a:off x="3221715" y="954992"/>
              <a:ext cx="4992723" cy="495119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1" anchor="ctr">
              <a:prstTxWarp prst="textArchUp">
                <a:avLst/>
              </a:prstTxWarp>
            </a:bodyPr>
            <a:lstStyle/>
            <a:p>
              <a:pPr algn="ctr">
                <a:defRPr/>
              </a:pPr>
              <a:r>
                <a:rPr lang="en-GB" sz="1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OTHER FACTORS AFFECT  RISK EG GENETIC, EARLY LIFE, BODY FAT DISTRIBUTION </a:t>
              </a:r>
            </a:p>
          </p:txBody>
        </p:sp>
        <p:sp>
          <p:nvSpPr>
            <p:cNvPr id="2147" name="TextBox 397"/>
            <p:cNvSpPr txBox="1">
              <a:spLocks noChangeArrowheads="1"/>
            </p:cNvSpPr>
            <p:nvPr/>
          </p:nvSpPr>
          <p:spPr bwMode="auto">
            <a:xfrm>
              <a:off x="4244742" y="588979"/>
              <a:ext cx="9024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/>
                <a:t>VEGETABLES AND FRUITS </a:t>
              </a:r>
            </a:p>
          </p:txBody>
        </p:sp>
        <p:sp>
          <p:nvSpPr>
            <p:cNvPr id="2148" name="TextBox 104"/>
            <p:cNvSpPr txBox="1">
              <a:spLocks noChangeArrowheads="1"/>
            </p:cNvSpPr>
            <p:nvPr/>
          </p:nvSpPr>
          <p:spPr bwMode="auto">
            <a:xfrm>
              <a:off x="2773189" y="4167845"/>
              <a:ext cx="50482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/>
                <a:t>FISH AND FISH OILS</a:t>
              </a:r>
            </a:p>
          </p:txBody>
        </p:sp>
        <p:sp>
          <p:nvSpPr>
            <p:cNvPr id="2149" name="TextBox 104"/>
            <p:cNvSpPr txBox="1">
              <a:spLocks noChangeArrowheads="1"/>
            </p:cNvSpPr>
            <p:nvPr/>
          </p:nvSpPr>
          <p:spPr bwMode="auto">
            <a:xfrm>
              <a:off x="2883577" y="1927892"/>
              <a:ext cx="69532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/>
                <a:t>FISH AND FISH OILS</a:t>
              </a:r>
            </a:p>
          </p:txBody>
        </p:sp>
        <p:sp>
          <p:nvSpPr>
            <p:cNvPr id="2150" name="TextBox 97"/>
            <p:cNvSpPr txBox="1">
              <a:spLocks noChangeArrowheads="1"/>
            </p:cNvSpPr>
            <p:nvPr/>
          </p:nvSpPr>
          <p:spPr bwMode="auto">
            <a:xfrm>
              <a:off x="5899827" y="6051554"/>
              <a:ext cx="8794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/>
                <a:t>VEGETABLES AND FRUITS </a:t>
              </a:r>
            </a:p>
          </p:txBody>
        </p:sp>
        <p:sp>
          <p:nvSpPr>
            <p:cNvPr id="402" name="TextBox 97"/>
            <p:cNvSpPr txBox="1">
              <a:spLocks noChangeArrowheads="1"/>
            </p:cNvSpPr>
            <p:nvPr/>
          </p:nvSpPr>
          <p:spPr bwMode="auto">
            <a:xfrm>
              <a:off x="8110214" y="2463864"/>
              <a:ext cx="879566" cy="292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650" dirty="0">
                  <a:latin typeface="Arial" pitchFamily="34" charset="0"/>
                  <a:cs typeface="Arial" pitchFamily="34" charset="0"/>
                </a:rPr>
                <a:t>VEGETABLES AND FRUITS </a:t>
              </a:r>
            </a:p>
          </p:txBody>
        </p:sp>
        <p:sp>
          <p:nvSpPr>
            <p:cNvPr id="2152" name="TextBox 97"/>
            <p:cNvSpPr txBox="1">
              <a:spLocks noChangeArrowheads="1"/>
            </p:cNvSpPr>
            <p:nvPr/>
          </p:nvSpPr>
          <p:spPr bwMode="auto">
            <a:xfrm>
              <a:off x="7782233" y="1752778"/>
              <a:ext cx="8794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/>
                <a:t>VEGETABLES AND FRUITS </a:t>
              </a:r>
            </a:p>
          </p:txBody>
        </p:sp>
        <p:sp>
          <p:nvSpPr>
            <p:cNvPr id="2153" name="TextBox 97"/>
            <p:cNvSpPr txBox="1">
              <a:spLocks noChangeArrowheads="1"/>
            </p:cNvSpPr>
            <p:nvPr/>
          </p:nvSpPr>
          <p:spPr bwMode="auto">
            <a:xfrm>
              <a:off x="7039652" y="922845"/>
              <a:ext cx="8794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/>
                <a:t>VEGETABLES AND FRUITS </a:t>
              </a:r>
            </a:p>
          </p:txBody>
        </p:sp>
        <p:sp>
          <p:nvSpPr>
            <p:cNvPr id="2154" name="TextBox 98"/>
            <p:cNvSpPr txBox="1">
              <a:spLocks noChangeArrowheads="1"/>
            </p:cNvSpPr>
            <p:nvPr/>
          </p:nvSpPr>
          <p:spPr bwMode="auto">
            <a:xfrm>
              <a:off x="6872055" y="5660486"/>
              <a:ext cx="1082675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600"/>
                <a:t>WHOLEGRAIN CEREALS</a:t>
              </a:r>
            </a:p>
          </p:txBody>
        </p:sp>
        <p:sp>
          <p:nvSpPr>
            <p:cNvPr id="2155" name="TextBox 405"/>
            <p:cNvSpPr txBox="1">
              <a:spLocks noChangeArrowheads="1"/>
            </p:cNvSpPr>
            <p:nvPr/>
          </p:nvSpPr>
          <p:spPr bwMode="auto">
            <a:xfrm>
              <a:off x="7307145" y="5495790"/>
              <a:ext cx="1412118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600"/>
                <a:t>NUTS (unsalted)</a:t>
              </a:r>
            </a:p>
          </p:txBody>
        </p:sp>
        <p:sp>
          <p:nvSpPr>
            <p:cNvPr id="2156" name="TextBox 406"/>
            <p:cNvSpPr txBox="1">
              <a:spLocks noChangeArrowheads="1"/>
            </p:cNvSpPr>
            <p:nvPr/>
          </p:nvSpPr>
          <p:spPr bwMode="auto">
            <a:xfrm>
              <a:off x="6570544" y="5971212"/>
              <a:ext cx="896939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600"/>
                <a:t>Reduce unfiltered boiled coffee    </a:t>
              </a:r>
            </a:p>
          </p:txBody>
        </p:sp>
        <p:sp>
          <p:nvSpPr>
            <p:cNvPr id="2157" name="Rectangle 78"/>
            <p:cNvSpPr>
              <a:spLocks noChangeArrowheads="1"/>
            </p:cNvSpPr>
            <p:nvPr/>
          </p:nvSpPr>
          <p:spPr bwMode="auto">
            <a:xfrm>
              <a:off x="7139551" y="4499807"/>
              <a:ext cx="855662" cy="57643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defTabSz="979488" eaLnBrk="0" hangingPunct="0"/>
              <a:r>
                <a:rPr lang="en-GB" sz="600" b="1"/>
                <a:t>Reduce trans, </a:t>
              </a:r>
              <a:r>
                <a:rPr lang="en-GB" sz="600" b="1" i="1"/>
                <a:t>lauric</a:t>
              </a:r>
              <a:r>
                <a:rPr lang="en-GB" sz="600" b="1"/>
                <a:t>, myristic, and palmitic acids and diet cholesterol</a:t>
              </a:r>
            </a:p>
          </p:txBody>
        </p:sp>
        <p:sp>
          <p:nvSpPr>
            <p:cNvPr id="2158" name="Rectangle 78"/>
            <p:cNvSpPr>
              <a:spLocks noChangeArrowheads="1"/>
            </p:cNvSpPr>
            <p:nvPr/>
          </p:nvSpPr>
          <p:spPr bwMode="auto">
            <a:xfrm>
              <a:off x="4596490" y="5260978"/>
              <a:ext cx="855662" cy="57643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defTabSz="979488" eaLnBrk="0" hangingPunct="0"/>
              <a:r>
                <a:rPr lang="en-GB" sz="600" b="1"/>
                <a:t>Reduce trans, </a:t>
              </a:r>
              <a:r>
                <a:rPr lang="en-GB" sz="600" b="1" i="1"/>
                <a:t>lauric</a:t>
              </a:r>
              <a:r>
                <a:rPr lang="en-GB" sz="600" b="1"/>
                <a:t>, myristic, and palmitic acids and diet cholesterol</a:t>
              </a:r>
            </a:p>
          </p:txBody>
        </p:sp>
        <p:sp>
          <p:nvSpPr>
            <p:cNvPr id="2159" name="Rectangle 78"/>
            <p:cNvSpPr>
              <a:spLocks noChangeArrowheads="1"/>
            </p:cNvSpPr>
            <p:nvPr/>
          </p:nvSpPr>
          <p:spPr bwMode="auto">
            <a:xfrm>
              <a:off x="3190641" y="2730503"/>
              <a:ext cx="855662" cy="57643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defTabSz="979488" eaLnBrk="0" hangingPunct="0"/>
              <a:r>
                <a:rPr lang="en-GB" sz="600" b="1"/>
                <a:t>Reduce trans, </a:t>
              </a:r>
              <a:r>
                <a:rPr lang="en-GB" sz="600" b="1" i="1"/>
                <a:t>lauric</a:t>
              </a:r>
              <a:r>
                <a:rPr lang="en-GB" sz="600" b="1"/>
                <a:t>, myristic, and palmitic acids and diet cholesterol</a:t>
              </a:r>
            </a:p>
          </p:txBody>
        </p:sp>
        <p:sp>
          <p:nvSpPr>
            <p:cNvPr id="2160" name="Rectangle 78"/>
            <p:cNvSpPr>
              <a:spLocks noChangeArrowheads="1"/>
            </p:cNvSpPr>
            <p:nvPr/>
          </p:nvSpPr>
          <p:spPr bwMode="auto">
            <a:xfrm>
              <a:off x="4309945" y="1280311"/>
              <a:ext cx="855662" cy="57643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defTabSz="979488" eaLnBrk="0" hangingPunct="0"/>
              <a:r>
                <a:rPr lang="en-GB" sz="600" b="1"/>
                <a:t>Reduce trans, </a:t>
              </a:r>
              <a:r>
                <a:rPr lang="en-GB" sz="600" b="1" i="1"/>
                <a:t>lauric</a:t>
              </a:r>
              <a:r>
                <a:rPr lang="en-GB" sz="600" b="1"/>
                <a:t>, myristic, and palmitic acids and diet cholesterol</a:t>
              </a:r>
            </a:p>
          </p:txBody>
        </p:sp>
        <p:sp>
          <p:nvSpPr>
            <p:cNvPr id="2161" name="TextBox 104"/>
            <p:cNvSpPr txBox="1">
              <a:spLocks noChangeArrowheads="1"/>
            </p:cNvSpPr>
            <p:nvPr/>
          </p:nvSpPr>
          <p:spPr bwMode="auto">
            <a:xfrm>
              <a:off x="8214438" y="4226148"/>
              <a:ext cx="50482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/>
                <a:t>FISH AND FISH OILS</a:t>
              </a:r>
            </a:p>
          </p:txBody>
        </p:sp>
        <p:sp>
          <p:nvSpPr>
            <p:cNvPr id="2162" name="TextBox 412"/>
            <p:cNvSpPr txBox="1">
              <a:spLocks noChangeArrowheads="1"/>
            </p:cNvSpPr>
            <p:nvPr/>
          </p:nvSpPr>
          <p:spPr bwMode="auto">
            <a:xfrm>
              <a:off x="7739739" y="4891646"/>
              <a:ext cx="91122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600"/>
                <a:t>Reduce  (full fat) dairy and meat products</a:t>
              </a:r>
            </a:p>
          </p:txBody>
        </p:sp>
        <p:sp>
          <p:nvSpPr>
            <p:cNvPr id="2163" name="TextBox 413"/>
            <p:cNvSpPr txBox="1">
              <a:spLocks noChangeArrowheads="1"/>
            </p:cNvSpPr>
            <p:nvPr/>
          </p:nvSpPr>
          <p:spPr bwMode="auto">
            <a:xfrm>
              <a:off x="7459430" y="5245898"/>
              <a:ext cx="846137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600"/>
                <a:t>Reduce  hydrogenated fats</a:t>
              </a:r>
              <a:endParaRPr lang="en-GB" sz="600" b="1"/>
            </a:p>
          </p:txBody>
        </p:sp>
        <p:sp>
          <p:nvSpPr>
            <p:cNvPr id="2164" name="Rectangle 86"/>
            <p:cNvSpPr>
              <a:spLocks noChangeArrowheads="1"/>
            </p:cNvSpPr>
            <p:nvPr/>
          </p:nvSpPr>
          <p:spPr bwMode="auto">
            <a:xfrm>
              <a:off x="6363377" y="5276757"/>
              <a:ext cx="1087437" cy="2840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600" b="1"/>
                <a:t> NON STARCH POLYSACCHARIDES</a:t>
              </a:r>
            </a:p>
          </p:txBody>
        </p:sp>
        <p:sp>
          <p:nvSpPr>
            <p:cNvPr id="2165" name="TextBox 98"/>
            <p:cNvSpPr txBox="1">
              <a:spLocks noChangeArrowheads="1"/>
            </p:cNvSpPr>
            <p:nvPr/>
          </p:nvSpPr>
          <p:spPr bwMode="auto">
            <a:xfrm>
              <a:off x="3263667" y="5316629"/>
              <a:ext cx="8794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/>
                <a:t>WHOLEGRAIN CEREALS</a:t>
              </a:r>
            </a:p>
          </p:txBody>
        </p:sp>
        <p:sp>
          <p:nvSpPr>
            <p:cNvPr id="2166" name="Rectangle 104"/>
            <p:cNvSpPr>
              <a:spLocks noChangeArrowheads="1"/>
            </p:cNvSpPr>
            <p:nvPr/>
          </p:nvSpPr>
          <p:spPr bwMode="auto">
            <a:xfrm>
              <a:off x="6746758" y="1671478"/>
              <a:ext cx="585788" cy="20710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/>
                <a:t> </a:t>
              </a:r>
              <a:r>
                <a:rPr lang="en-GB" sz="600" b="1"/>
                <a:t>Vit B6</a:t>
              </a:r>
            </a:p>
          </p:txBody>
        </p:sp>
        <p:sp>
          <p:nvSpPr>
            <p:cNvPr id="2167" name="Rectangle 86"/>
            <p:cNvSpPr>
              <a:spLocks noChangeArrowheads="1"/>
            </p:cNvSpPr>
            <p:nvPr/>
          </p:nvSpPr>
          <p:spPr bwMode="auto">
            <a:xfrm>
              <a:off x="5233870" y="5716416"/>
              <a:ext cx="1087437" cy="2840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600" b="1"/>
                <a:t> NON STARCH POLYSACCHARIDES</a:t>
              </a:r>
            </a:p>
          </p:txBody>
        </p:sp>
        <p:sp>
          <p:nvSpPr>
            <p:cNvPr id="2168" name="Rectangle 86"/>
            <p:cNvSpPr>
              <a:spLocks noChangeArrowheads="1"/>
            </p:cNvSpPr>
            <p:nvPr/>
          </p:nvSpPr>
          <p:spPr bwMode="auto">
            <a:xfrm>
              <a:off x="5625192" y="1332441"/>
              <a:ext cx="1087437" cy="2840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600" b="1"/>
                <a:t> NON STARCH POLYSACCHARIDES</a:t>
              </a:r>
            </a:p>
          </p:txBody>
        </p:sp>
        <p:sp>
          <p:nvSpPr>
            <p:cNvPr id="2169" name="Rectangle 113"/>
            <p:cNvSpPr>
              <a:spLocks noChangeArrowheads="1"/>
            </p:cNvSpPr>
            <p:nvPr/>
          </p:nvSpPr>
          <p:spPr bwMode="auto">
            <a:xfrm>
              <a:off x="5718076" y="1189260"/>
              <a:ext cx="647700" cy="18210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GB" sz="600" b="1"/>
                <a:t>POTASSIUM</a:t>
              </a:r>
            </a:p>
          </p:txBody>
        </p:sp>
        <p:sp>
          <p:nvSpPr>
            <p:cNvPr id="2170" name="TextBox 104"/>
            <p:cNvSpPr txBox="1">
              <a:spLocks noChangeArrowheads="1"/>
            </p:cNvSpPr>
            <p:nvPr/>
          </p:nvSpPr>
          <p:spPr bwMode="auto">
            <a:xfrm>
              <a:off x="8335052" y="2931324"/>
              <a:ext cx="50482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/>
                <a:t>FISH AND FISH OILS</a:t>
              </a:r>
            </a:p>
          </p:txBody>
        </p:sp>
        <p:sp>
          <p:nvSpPr>
            <p:cNvPr id="2171" name="TextBox 421"/>
            <p:cNvSpPr txBox="1">
              <a:spLocks noChangeArrowheads="1"/>
            </p:cNvSpPr>
            <p:nvPr/>
          </p:nvSpPr>
          <p:spPr bwMode="auto">
            <a:xfrm>
              <a:off x="3318743" y="1189260"/>
              <a:ext cx="764790" cy="415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/>
                <a:t>Reduce  (full fat) dairy and meat products</a:t>
              </a:r>
            </a:p>
          </p:txBody>
        </p:sp>
        <p:sp>
          <p:nvSpPr>
            <p:cNvPr id="2172" name="TextBox 422"/>
            <p:cNvSpPr txBox="1">
              <a:spLocks noChangeArrowheads="1"/>
            </p:cNvSpPr>
            <p:nvPr/>
          </p:nvSpPr>
          <p:spPr bwMode="auto">
            <a:xfrm>
              <a:off x="2576280" y="2590222"/>
              <a:ext cx="614361" cy="630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/>
                <a:t>Reduce  (full fat) dairy and meat products</a:t>
              </a:r>
            </a:p>
          </p:txBody>
        </p:sp>
        <p:sp>
          <p:nvSpPr>
            <p:cNvPr id="2173" name="TextBox 97"/>
            <p:cNvSpPr txBox="1">
              <a:spLocks noChangeArrowheads="1"/>
            </p:cNvSpPr>
            <p:nvPr/>
          </p:nvSpPr>
          <p:spPr bwMode="auto">
            <a:xfrm>
              <a:off x="3021690" y="1601588"/>
              <a:ext cx="87947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/>
                <a:t>VEGETABLES AND FRUITS </a:t>
              </a:r>
            </a:p>
          </p:txBody>
        </p:sp>
        <p:sp>
          <p:nvSpPr>
            <p:cNvPr id="2174" name="TextBox 424"/>
            <p:cNvSpPr txBox="1">
              <a:spLocks noChangeArrowheads="1"/>
            </p:cNvSpPr>
            <p:nvPr/>
          </p:nvSpPr>
          <p:spPr bwMode="auto">
            <a:xfrm>
              <a:off x="5018764" y="365714"/>
              <a:ext cx="65563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700"/>
                <a:t>NUTS (unsalted)</a:t>
              </a:r>
            </a:p>
          </p:txBody>
        </p:sp>
      </p:grpSp>
      <p:sp>
        <p:nvSpPr>
          <p:cNvPr id="2062" name="TextBox 426"/>
          <p:cNvSpPr txBox="1">
            <a:spLocks noChangeArrowheads="1"/>
          </p:cNvSpPr>
          <p:nvPr/>
        </p:nvSpPr>
        <p:spPr bwMode="auto">
          <a:xfrm>
            <a:off x="2192759" y="4897115"/>
            <a:ext cx="316835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b="1" dirty="0">
                <a:latin typeface="Arial Narrow" pitchFamily="34" charset="0"/>
                <a:cs typeface="Times New Roman" pitchFamily="18" charset="0"/>
              </a:rPr>
              <a:t>Fig. 1: WHO Prudent Diet</a:t>
            </a:r>
          </a:p>
        </p:txBody>
      </p:sp>
      <p:sp>
        <p:nvSpPr>
          <p:cNvPr id="2063" name="TextBox 427"/>
          <p:cNvSpPr txBox="1">
            <a:spLocks noChangeArrowheads="1"/>
          </p:cNvSpPr>
          <p:nvPr/>
        </p:nvSpPr>
        <p:spPr bwMode="auto">
          <a:xfrm>
            <a:off x="6513239" y="9865667"/>
            <a:ext cx="3488904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b="1" dirty="0">
                <a:latin typeface="Arial Narrow" pitchFamily="34" charset="0"/>
                <a:cs typeface="Times New Roman" pitchFamily="18" charset="0"/>
              </a:rPr>
              <a:t>Fig. </a:t>
            </a:r>
            <a:r>
              <a:rPr lang="en-GB" sz="2400" b="1" dirty="0" smtClean="0">
                <a:latin typeface="Arial Narrow" pitchFamily="34" charset="0"/>
                <a:cs typeface="Times New Roman" pitchFamily="18" charset="0"/>
              </a:rPr>
              <a:t>2: </a:t>
            </a:r>
            <a:r>
              <a:rPr lang="en-GB" sz="2400" b="1" dirty="0">
                <a:latin typeface="Arial Narrow" pitchFamily="34" charset="0"/>
                <a:cs typeface="Times New Roman" pitchFamily="18" charset="0"/>
              </a:rPr>
              <a:t>EU approved claims</a:t>
            </a:r>
          </a:p>
        </p:txBody>
      </p:sp>
      <p:grpSp>
        <p:nvGrpSpPr>
          <p:cNvPr id="219" name="Group 218"/>
          <p:cNvGrpSpPr/>
          <p:nvPr/>
        </p:nvGrpSpPr>
        <p:grpSpPr>
          <a:xfrm>
            <a:off x="3839286" y="10513739"/>
            <a:ext cx="6450889" cy="6405562"/>
            <a:chOff x="2520835" y="233129"/>
            <a:chExt cx="6450889" cy="6405562"/>
          </a:xfrm>
        </p:grpSpPr>
        <p:sp>
          <p:nvSpPr>
            <p:cNvPr id="220" name="Freeform 4"/>
            <p:cNvSpPr>
              <a:spLocks/>
            </p:cNvSpPr>
            <p:nvPr/>
          </p:nvSpPr>
          <p:spPr bwMode="auto">
            <a:xfrm>
              <a:off x="5702185" y="233129"/>
              <a:ext cx="3211513" cy="4757737"/>
            </a:xfrm>
            <a:custGeom>
              <a:avLst/>
              <a:gdLst>
                <a:gd name="T0" fmla="*/ 2147483647 w 9995"/>
                <a:gd name="T1" fmla="*/ 0 h 9742"/>
                <a:gd name="T2" fmla="*/ 0 w 9995"/>
                <a:gd name="T3" fmla="*/ 2147483647 h 9742"/>
                <a:gd name="T4" fmla="*/ 2147483647 w 9995"/>
                <a:gd name="T5" fmla="*/ 2147483647 h 9742"/>
                <a:gd name="T6" fmla="*/ 2147483647 w 9995"/>
                <a:gd name="T7" fmla="*/ 2147483647 h 9742"/>
                <a:gd name="T8" fmla="*/ 2147483647 w 9995"/>
                <a:gd name="T9" fmla="*/ 2147483647 h 9742"/>
                <a:gd name="T10" fmla="*/ 2147483647 w 9995"/>
                <a:gd name="T11" fmla="*/ 2147483647 h 9742"/>
                <a:gd name="T12" fmla="*/ 2147483647 w 9995"/>
                <a:gd name="T13" fmla="*/ 2147483647 h 9742"/>
                <a:gd name="T14" fmla="*/ 2147483647 w 9995"/>
                <a:gd name="T15" fmla="*/ 2147483647 h 9742"/>
                <a:gd name="T16" fmla="*/ 2147483647 w 9995"/>
                <a:gd name="T17" fmla="*/ 2147483647 h 9742"/>
                <a:gd name="T18" fmla="*/ 2147483647 w 9995"/>
                <a:gd name="T19" fmla="*/ 2147483647 h 9742"/>
                <a:gd name="T20" fmla="*/ 2147483647 w 9995"/>
                <a:gd name="T21" fmla="*/ 2147483647 h 9742"/>
                <a:gd name="T22" fmla="*/ 2147483647 w 9995"/>
                <a:gd name="T23" fmla="*/ 2147483647 h 9742"/>
                <a:gd name="T24" fmla="*/ 2147483647 w 9995"/>
                <a:gd name="T25" fmla="*/ 2147483647 h 9742"/>
                <a:gd name="T26" fmla="*/ 2147483647 w 9995"/>
                <a:gd name="T27" fmla="*/ 2147483647 h 9742"/>
                <a:gd name="T28" fmla="*/ 2147483647 w 9995"/>
                <a:gd name="T29" fmla="*/ 2147483647 h 9742"/>
                <a:gd name="T30" fmla="*/ 2147483647 w 9995"/>
                <a:gd name="T31" fmla="*/ 2147483647 h 9742"/>
                <a:gd name="T32" fmla="*/ 2147483647 w 9995"/>
                <a:gd name="T33" fmla="*/ 2147483647 h 9742"/>
                <a:gd name="T34" fmla="*/ 2147483647 w 9995"/>
                <a:gd name="T35" fmla="*/ 2147483647 h 9742"/>
                <a:gd name="T36" fmla="*/ 2147483647 w 9995"/>
                <a:gd name="T37" fmla="*/ 2147483647 h 9742"/>
                <a:gd name="T38" fmla="*/ 2147483647 w 9995"/>
                <a:gd name="T39" fmla="*/ 2147483647 h 9742"/>
                <a:gd name="T40" fmla="*/ 2147483647 w 9995"/>
                <a:gd name="T41" fmla="*/ 2147483647 h 9742"/>
                <a:gd name="T42" fmla="*/ 2147483647 w 9995"/>
                <a:gd name="T43" fmla="*/ 2147483647 h 9742"/>
                <a:gd name="T44" fmla="*/ 2147483647 w 9995"/>
                <a:gd name="T45" fmla="*/ 2147483647 h 9742"/>
                <a:gd name="T46" fmla="*/ 2147483647 w 9995"/>
                <a:gd name="T47" fmla="*/ 2147483647 h 9742"/>
                <a:gd name="T48" fmla="*/ 2147483647 w 9995"/>
                <a:gd name="T49" fmla="*/ 2147483647 h 9742"/>
                <a:gd name="T50" fmla="*/ 2147483647 w 9995"/>
                <a:gd name="T51" fmla="*/ 2147483647 h 9742"/>
                <a:gd name="T52" fmla="*/ 2147483647 w 9995"/>
                <a:gd name="T53" fmla="*/ 2147483647 h 9742"/>
                <a:gd name="T54" fmla="*/ 2147483647 w 9995"/>
                <a:gd name="T55" fmla="*/ 2147483647 h 9742"/>
                <a:gd name="T56" fmla="*/ 2147483647 w 9995"/>
                <a:gd name="T57" fmla="*/ 2147483647 h 9742"/>
                <a:gd name="T58" fmla="*/ 2147483647 w 9995"/>
                <a:gd name="T59" fmla="*/ 2147483647 h 9742"/>
                <a:gd name="T60" fmla="*/ 2147483647 w 9995"/>
                <a:gd name="T61" fmla="*/ 2147483647 h 9742"/>
                <a:gd name="T62" fmla="*/ 2147483647 w 9995"/>
                <a:gd name="T63" fmla="*/ 2147483647 h 9742"/>
                <a:gd name="T64" fmla="*/ 2147483647 w 9995"/>
                <a:gd name="T65" fmla="*/ 2147483647 h 9742"/>
                <a:gd name="T66" fmla="*/ 2147483647 w 9995"/>
                <a:gd name="T67" fmla="*/ 2147483647 h 9742"/>
                <a:gd name="T68" fmla="*/ 2147483647 w 9995"/>
                <a:gd name="T69" fmla="*/ 0 h 974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95"/>
                <a:gd name="T106" fmla="*/ 0 h 9742"/>
                <a:gd name="T107" fmla="*/ 9995 w 9995"/>
                <a:gd name="T108" fmla="*/ 9742 h 974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95" h="9742">
                  <a:moveTo>
                    <a:pt x="16" y="0"/>
                  </a:moveTo>
                  <a:cubicBezTo>
                    <a:pt x="11" y="2171"/>
                    <a:pt x="5" y="4342"/>
                    <a:pt x="0" y="6513"/>
                  </a:cubicBezTo>
                  <a:lnTo>
                    <a:pt x="8722" y="9742"/>
                  </a:lnTo>
                  <a:lnTo>
                    <a:pt x="8902" y="9590"/>
                  </a:lnTo>
                  <a:lnTo>
                    <a:pt x="9186" y="9176"/>
                  </a:lnTo>
                  <a:lnTo>
                    <a:pt x="9421" y="8758"/>
                  </a:lnTo>
                  <a:lnTo>
                    <a:pt x="9623" y="8337"/>
                  </a:lnTo>
                  <a:lnTo>
                    <a:pt x="9776" y="7916"/>
                  </a:lnTo>
                  <a:cubicBezTo>
                    <a:pt x="9814" y="7774"/>
                    <a:pt x="9853" y="7633"/>
                    <a:pt x="9891" y="7491"/>
                  </a:cubicBezTo>
                  <a:cubicBezTo>
                    <a:pt x="9915" y="7351"/>
                    <a:pt x="9938" y="7210"/>
                    <a:pt x="9962" y="7070"/>
                  </a:cubicBezTo>
                  <a:cubicBezTo>
                    <a:pt x="9973" y="6928"/>
                    <a:pt x="9984" y="6787"/>
                    <a:pt x="9995" y="6645"/>
                  </a:cubicBezTo>
                  <a:cubicBezTo>
                    <a:pt x="9993" y="6504"/>
                    <a:pt x="9991" y="6364"/>
                    <a:pt x="9989" y="6223"/>
                  </a:cubicBezTo>
                  <a:cubicBezTo>
                    <a:pt x="9974" y="6084"/>
                    <a:pt x="9960" y="5945"/>
                    <a:pt x="9945" y="5806"/>
                  </a:cubicBezTo>
                  <a:cubicBezTo>
                    <a:pt x="9916" y="5669"/>
                    <a:pt x="9887" y="5533"/>
                    <a:pt x="9858" y="5396"/>
                  </a:cubicBezTo>
                  <a:lnTo>
                    <a:pt x="9738" y="4989"/>
                  </a:lnTo>
                  <a:cubicBezTo>
                    <a:pt x="9683" y="4856"/>
                    <a:pt x="9629" y="4723"/>
                    <a:pt x="9574" y="4590"/>
                  </a:cubicBezTo>
                  <a:lnTo>
                    <a:pt x="9377" y="4201"/>
                  </a:lnTo>
                  <a:lnTo>
                    <a:pt x="9143" y="3821"/>
                  </a:lnTo>
                  <a:lnTo>
                    <a:pt x="8875" y="3451"/>
                  </a:lnTo>
                  <a:lnTo>
                    <a:pt x="8564" y="3092"/>
                  </a:lnTo>
                  <a:lnTo>
                    <a:pt x="8225" y="2747"/>
                  </a:lnTo>
                  <a:lnTo>
                    <a:pt x="7848" y="2418"/>
                  </a:lnTo>
                  <a:lnTo>
                    <a:pt x="7439" y="2106"/>
                  </a:lnTo>
                  <a:lnTo>
                    <a:pt x="6991" y="1810"/>
                  </a:lnTo>
                  <a:lnTo>
                    <a:pt x="6516" y="1527"/>
                  </a:lnTo>
                  <a:lnTo>
                    <a:pt x="6008" y="1267"/>
                  </a:lnTo>
                  <a:lnTo>
                    <a:pt x="5461" y="1029"/>
                  </a:lnTo>
                  <a:lnTo>
                    <a:pt x="4888" y="813"/>
                  </a:lnTo>
                  <a:lnTo>
                    <a:pt x="4282" y="619"/>
                  </a:lnTo>
                  <a:lnTo>
                    <a:pt x="3643" y="447"/>
                  </a:lnTo>
                  <a:lnTo>
                    <a:pt x="2977" y="300"/>
                  </a:lnTo>
                  <a:lnTo>
                    <a:pt x="2283" y="183"/>
                  </a:lnTo>
                  <a:lnTo>
                    <a:pt x="1557" y="92"/>
                  </a:lnTo>
                  <a:lnTo>
                    <a:pt x="797" y="29"/>
                  </a:lnTo>
                  <a:lnTo>
                    <a:pt x="16" y="0"/>
                  </a:lnTo>
                </a:path>
              </a:pathLst>
            </a:custGeom>
            <a:solidFill>
              <a:srgbClr val="CCE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" name="Freeform 8"/>
            <p:cNvSpPr>
              <a:spLocks/>
            </p:cNvSpPr>
            <p:nvPr/>
          </p:nvSpPr>
          <p:spPr bwMode="auto">
            <a:xfrm>
              <a:off x="2897073" y="3449404"/>
              <a:ext cx="5632450" cy="3189287"/>
            </a:xfrm>
            <a:custGeom>
              <a:avLst/>
              <a:gdLst>
                <a:gd name="T0" fmla="*/ 2147483647 w 10000"/>
                <a:gd name="T1" fmla="*/ 2147483647 h 9972"/>
                <a:gd name="T2" fmla="*/ 2147483647 w 10000"/>
                <a:gd name="T3" fmla="*/ 0 h 9972"/>
                <a:gd name="T4" fmla="*/ 0 w 10000"/>
                <a:gd name="T5" fmla="*/ 2147483647 h 9972"/>
                <a:gd name="T6" fmla="*/ 2147483647 w 10000"/>
                <a:gd name="T7" fmla="*/ 2147483647 h 9972"/>
                <a:gd name="T8" fmla="*/ 2147483647 w 10000"/>
                <a:gd name="T9" fmla="*/ 2147483647 h 9972"/>
                <a:gd name="T10" fmla="*/ 2147483647 w 10000"/>
                <a:gd name="T11" fmla="*/ 2147483647 h 9972"/>
                <a:gd name="T12" fmla="*/ 2147483647 w 10000"/>
                <a:gd name="T13" fmla="*/ 2147483647 h 9972"/>
                <a:gd name="T14" fmla="*/ 2147483647 w 10000"/>
                <a:gd name="T15" fmla="*/ 2147483647 h 9972"/>
                <a:gd name="T16" fmla="*/ 2147483647 w 10000"/>
                <a:gd name="T17" fmla="*/ 2147483647 h 9972"/>
                <a:gd name="T18" fmla="*/ 2147483647 w 10000"/>
                <a:gd name="T19" fmla="*/ 2147483647 h 9972"/>
                <a:gd name="T20" fmla="*/ 2147483647 w 10000"/>
                <a:gd name="T21" fmla="*/ 2147483647 h 9972"/>
                <a:gd name="T22" fmla="*/ 2147483647 w 10000"/>
                <a:gd name="T23" fmla="*/ 2147483647 h 9972"/>
                <a:gd name="T24" fmla="*/ 2147483647 w 10000"/>
                <a:gd name="T25" fmla="*/ 2147483647 h 9972"/>
                <a:gd name="T26" fmla="*/ 2147483647 w 10000"/>
                <a:gd name="T27" fmla="*/ 2147483647 h 9972"/>
                <a:gd name="T28" fmla="*/ 2147483647 w 10000"/>
                <a:gd name="T29" fmla="*/ 2147483647 h 9972"/>
                <a:gd name="T30" fmla="*/ 2147483647 w 10000"/>
                <a:gd name="T31" fmla="*/ 2147483647 h 9972"/>
                <a:gd name="T32" fmla="*/ 2147483647 w 10000"/>
                <a:gd name="T33" fmla="*/ 2147483647 h 9972"/>
                <a:gd name="T34" fmla="*/ 2147483647 w 10000"/>
                <a:gd name="T35" fmla="*/ 2147483647 h 9972"/>
                <a:gd name="T36" fmla="*/ 2147483647 w 10000"/>
                <a:gd name="T37" fmla="*/ 2147483647 h 9972"/>
                <a:gd name="T38" fmla="*/ 2147483647 w 10000"/>
                <a:gd name="T39" fmla="*/ 2147483647 h 9972"/>
                <a:gd name="T40" fmla="*/ 2147483647 w 10000"/>
                <a:gd name="T41" fmla="*/ 2147483647 h 9972"/>
                <a:gd name="T42" fmla="*/ 2147483647 w 10000"/>
                <a:gd name="T43" fmla="*/ 2147483647 h 9972"/>
                <a:gd name="T44" fmla="*/ 2147483647 w 10000"/>
                <a:gd name="T45" fmla="*/ 2147483647 h 9972"/>
                <a:gd name="T46" fmla="*/ 2147483647 w 10000"/>
                <a:gd name="T47" fmla="*/ 2147483647 h 9972"/>
                <a:gd name="T48" fmla="*/ 2147483647 w 10000"/>
                <a:gd name="T49" fmla="*/ 2147483647 h 9972"/>
                <a:gd name="T50" fmla="*/ 2147483647 w 10000"/>
                <a:gd name="T51" fmla="*/ 2147483647 h 9972"/>
                <a:gd name="T52" fmla="*/ 2147483647 w 10000"/>
                <a:gd name="T53" fmla="*/ 2147483647 h 9972"/>
                <a:gd name="T54" fmla="*/ 2147483647 w 10000"/>
                <a:gd name="T55" fmla="*/ 2147483647 h 9972"/>
                <a:gd name="T56" fmla="*/ 2147483647 w 10000"/>
                <a:gd name="T57" fmla="*/ 2147483647 h 9972"/>
                <a:gd name="T58" fmla="*/ 2147483647 w 10000"/>
                <a:gd name="T59" fmla="*/ 2147483647 h 9972"/>
                <a:gd name="T60" fmla="*/ 2147483647 w 10000"/>
                <a:gd name="T61" fmla="*/ 2147483647 h 9972"/>
                <a:gd name="T62" fmla="*/ 2147483647 w 10000"/>
                <a:gd name="T63" fmla="*/ 2147483647 h 9972"/>
                <a:gd name="T64" fmla="*/ 2147483647 w 10000"/>
                <a:gd name="T65" fmla="*/ 2147483647 h 9972"/>
                <a:gd name="T66" fmla="*/ 2147483647 w 10000"/>
                <a:gd name="T67" fmla="*/ 2147483647 h 9972"/>
                <a:gd name="T68" fmla="*/ 2147483647 w 10000"/>
                <a:gd name="T69" fmla="*/ 2147483647 h 997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000"/>
                <a:gd name="T106" fmla="*/ 0 h 9972"/>
                <a:gd name="T107" fmla="*/ 10000 w 10000"/>
                <a:gd name="T108" fmla="*/ 9972 h 997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000" h="9972">
                  <a:moveTo>
                    <a:pt x="9985" y="4826"/>
                  </a:moveTo>
                  <a:lnTo>
                    <a:pt x="5020" y="0"/>
                  </a:lnTo>
                  <a:lnTo>
                    <a:pt x="0" y="4656"/>
                  </a:lnTo>
                  <a:cubicBezTo>
                    <a:pt x="67" y="4908"/>
                    <a:pt x="159" y="5147"/>
                    <a:pt x="226" y="5400"/>
                  </a:cubicBezTo>
                  <a:cubicBezTo>
                    <a:pt x="293" y="5570"/>
                    <a:pt x="360" y="5753"/>
                    <a:pt x="428" y="5923"/>
                  </a:cubicBezTo>
                  <a:lnTo>
                    <a:pt x="632" y="6404"/>
                  </a:lnTo>
                  <a:cubicBezTo>
                    <a:pt x="713" y="6558"/>
                    <a:pt x="795" y="6711"/>
                    <a:pt x="876" y="6865"/>
                  </a:cubicBezTo>
                  <a:lnTo>
                    <a:pt x="1141" y="7295"/>
                  </a:lnTo>
                  <a:lnTo>
                    <a:pt x="1419" y="7693"/>
                  </a:lnTo>
                  <a:lnTo>
                    <a:pt x="1714" y="8062"/>
                  </a:lnTo>
                  <a:lnTo>
                    <a:pt x="2023" y="8403"/>
                  </a:lnTo>
                  <a:lnTo>
                    <a:pt x="2306" y="8737"/>
                  </a:lnTo>
                  <a:lnTo>
                    <a:pt x="2614" y="9012"/>
                  </a:lnTo>
                  <a:lnTo>
                    <a:pt x="2970" y="9310"/>
                  </a:lnTo>
                  <a:lnTo>
                    <a:pt x="3322" y="9497"/>
                  </a:lnTo>
                  <a:lnTo>
                    <a:pt x="3706" y="9684"/>
                  </a:lnTo>
                  <a:lnTo>
                    <a:pt x="4053" y="9804"/>
                  </a:lnTo>
                  <a:lnTo>
                    <a:pt x="4423" y="9899"/>
                  </a:lnTo>
                  <a:lnTo>
                    <a:pt x="4799" y="9972"/>
                  </a:lnTo>
                  <a:lnTo>
                    <a:pt x="5182" y="9949"/>
                  </a:lnTo>
                  <a:lnTo>
                    <a:pt x="5551" y="9938"/>
                  </a:lnTo>
                  <a:lnTo>
                    <a:pt x="5918" y="9842"/>
                  </a:lnTo>
                  <a:lnTo>
                    <a:pt x="6281" y="9703"/>
                  </a:lnTo>
                  <a:lnTo>
                    <a:pt x="6639" y="9538"/>
                  </a:lnTo>
                  <a:lnTo>
                    <a:pt x="6950" y="9385"/>
                  </a:lnTo>
                  <a:lnTo>
                    <a:pt x="7283" y="9116"/>
                  </a:lnTo>
                  <a:lnTo>
                    <a:pt x="7681" y="8796"/>
                  </a:lnTo>
                  <a:lnTo>
                    <a:pt x="7971" y="8502"/>
                  </a:lnTo>
                  <a:lnTo>
                    <a:pt x="8313" y="8080"/>
                  </a:lnTo>
                  <a:lnTo>
                    <a:pt x="8567" y="7808"/>
                  </a:lnTo>
                  <a:cubicBezTo>
                    <a:pt x="8635" y="7628"/>
                    <a:pt x="8768" y="7499"/>
                    <a:pt x="8836" y="7319"/>
                  </a:cubicBezTo>
                  <a:lnTo>
                    <a:pt x="9160" y="6796"/>
                  </a:lnTo>
                  <a:cubicBezTo>
                    <a:pt x="9241" y="6624"/>
                    <a:pt x="9323" y="6453"/>
                    <a:pt x="9404" y="6281"/>
                  </a:cubicBezTo>
                  <a:cubicBezTo>
                    <a:pt x="9484" y="6059"/>
                    <a:pt x="9617" y="5876"/>
                    <a:pt x="9696" y="5653"/>
                  </a:cubicBezTo>
                  <a:cubicBezTo>
                    <a:pt x="9771" y="5429"/>
                    <a:pt x="9926" y="5063"/>
                    <a:pt x="10000" y="4839"/>
                  </a:cubicBezTo>
                </a:path>
              </a:pathLst>
            </a:custGeom>
            <a:solidFill>
              <a:srgbClr val="C1FFC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r>
                <a:rPr lang="en-GB" dirty="0">
                  <a:latin typeface="Arial" pitchFamily="34" charset="0"/>
                  <a:cs typeface="Arial" pitchFamily="34" charset="0"/>
                </a:rPr>
                <a:t>Foods with a low or reduced content of sodium</a:t>
              </a:r>
            </a:p>
          </p:txBody>
        </p:sp>
        <p:sp>
          <p:nvSpPr>
            <p:cNvPr id="222" name="Freeform 6"/>
            <p:cNvSpPr>
              <a:spLocks/>
            </p:cNvSpPr>
            <p:nvPr/>
          </p:nvSpPr>
          <p:spPr bwMode="auto">
            <a:xfrm>
              <a:off x="2520835" y="233129"/>
              <a:ext cx="3221038" cy="4724400"/>
            </a:xfrm>
            <a:custGeom>
              <a:avLst/>
              <a:gdLst>
                <a:gd name="T0" fmla="*/ 2147483647 w 10057"/>
                <a:gd name="T1" fmla="*/ 0 h 10000"/>
                <a:gd name="T2" fmla="*/ 2147483647 w 10057"/>
                <a:gd name="T3" fmla="*/ 2147483647 h 10000"/>
                <a:gd name="T4" fmla="*/ 2147483647 w 10057"/>
                <a:gd name="T5" fmla="*/ 2147483647 h 10000"/>
                <a:gd name="T6" fmla="*/ 2147483647 w 10057"/>
                <a:gd name="T7" fmla="*/ 2147483647 h 10000"/>
                <a:gd name="T8" fmla="*/ 2147483647 w 10057"/>
                <a:gd name="T9" fmla="*/ 2147483647 h 10000"/>
                <a:gd name="T10" fmla="*/ 2147483647 w 10057"/>
                <a:gd name="T11" fmla="*/ 2147483647 h 10000"/>
                <a:gd name="T12" fmla="*/ 2147483647 w 10057"/>
                <a:gd name="T13" fmla="*/ 2147483647 h 10000"/>
                <a:gd name="T14" fmla="*/ 2147483647 w 10057"/>
                <a:gd name="T15" fmla="*/ 2147483647 h 10000"/>
                <a:gd name="T16" fmla="*/ 2147483647 w 10057"/>
                <a:gd name="T17" fmla="*/ 2147483647 h 10000"/>
                <a:gd name="T18" fmla="*/ 2147483647 w 10057"/>
                <a:gd name="T19" fmla="*/ 2147483647 h 10000"/>
                <a:gd name="T20" fmla="*/ 0 w 10057"/>
                <a:gd name="T21" fmla="*/ 2147483647 h 10000"/>
                <a:gd name="T22" fmla="*/ 2147483647 w 10057"/>
                <a:gd name="T23" fmla="*/ 2147483647 h 10000"/>
                <a:gd name="T24" fmla="*/ 2147483647 w 10057"/>
                <a:gd name="T25" fmla="*/ 2147483647 h 10000"/>
                <a:gd name="T26" fmla="*/ 2147483647 w 10057"/>
                <a:gd name="T27" fmla="*/ 2147483647 h 10000"/>
                <a:gd name="T28" fmla="*/ 2147483647 w 10057"/>
                <a:gd name="T29" fmla="*/ 2147483647 h 10000"/>
                <a:gd name="T30" fmla="*/ 2147483647 w 10057"/>
                <a:gd name="T31" fmla="*/ 2147483647 h 10000"/>
                <a:gd name="T32" fmla="*/ 2147483647 w 10057"/>
                <a:gd name="T33" fmla="*/ 2147483647 h 10000"/>
                <a:gd name="T34" fmla="*/ 2147483647 w 10057"/>
                <a:gd name="T35" fmla="*/ 2147483647 h 10000"/>
                <a:gd name="T36" fmla="*/ 2147483647 w 10057"/>
                <a:gd name="T37" fmla="*/ 2147483647 h 10000"/>
                <a:gd name="T38" fmla="*/ 2147483647 w 10057"/>
                <a:gd name="T39" fmla="*/ 2147483647 h 10000"/>
                <a:gd name="T40" fmla="*/ 2147483647 w 10057"/>
                <a:gd name="T41" fmla="*/ 2147483647 h 10000"/>
                <a:gd name="T42" fmla="*/ 2147483647 w 10057"/>
                <a:gd name="T43" fmla="*/ 2147483647 h 10000"/>
                <a:gd name="T44" fmla="*/ 2147483647 w 10057"/>
                <a:gd name="T45" fmla="*/ 2147483647 h 10000"/>
                <a:gd name="T46" fmla="*/ 2147483647 w 10057"/>
                <a:gd name="T47" fmla="*/ 2147483647 h 10000"/>
                <a:gd name="T48" fmla="*/ 2147483647 w 10057"/>
                <a:gd name="T49" fmla="*/ 2147483647 h 10000"/>
                <a:gd name="T50" fmla="*/ 2147483647 w 10057"/>
                <a:gd name="T51" fmla="*/ 2147483647 h 10000"/>
                <a:gd name="T52" fmla="*/ 2147483647 w 10057"/>
                <a:gd name="T53" fmla="*/ 2147483647 h 10000"/>
                <a:gd name="T54" fmla="*/ 2147483647 w 10057"/>
                <a:gd name="T55" fmla="*/ 2147483647 h 10000"/>
                <a:gd name="T56" fmla="*/ 2147483647 w 10057"/>
                <a:gd name="T57" fmla="*/ 2147483647 h 10000"/>
                <a:gd name="T58" fmla="*/ 2147483647 w 10057"/>
                <a:gd name="T59" fmla="*/ 2147483647 h 10000"/>
                <a:gd name="T60" fmla="*/ 2147483647 w 10057"/>
                <a:gd name="T61" fmla="*/ 2147483647 h 10000"/>
                <a:gd name="T62" fmla="*/ 2147483647 w 10057"/>
                <a:gd name="T63" fmla="*/ 2147483647 h 10000"/>
                <a:gd name="T64" fmla="*/ 2147483647 w 10057"/>
                <a:gd name="T65" fmla="*/ 2147483647 h 10000"/>
                <a:gd name="T66" fmla="*/ 2147483647 w 10057"/>
                <a:gd name="T67" fmla="*/ 2147483647 h 10000"/>
                <a:gd name="T68" fmla="*/ 2147483647 w 10057"/>
                <a:gd name="T69" fmla="*/ 0 h 100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057"/>
                <a:gd name="T106" fmla="*/ 0 h 10000"/>
                <a:gd name="T107" fmla="*/ 10057 w 10057"/>
                <a:gd name="T108" fmla="*/ 10000 h 100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057" h="10000">
                  <a:moveTo>
                    <a:pt x="10000" y="0"/>
                  </a:moveTo>
                  <a:cubicBezTo>
                    <a:pt x="9981" y="2193"/>
                    <a:pt x="10074" y="4561"/>
                    <a:pt x="10055" y="6753"/>
                  </a:cubicBezTo>
                  <a:lnTo>
                    <a:pt x="1142" y="10000"/>
                  </a:lnTo>
                  <a:lnTo>
                    <a:pt x="1016" y="9687"/>
                  </a:lnTo>
                  <a:lnTo>
                    <a:pt x="747" y="9319"/>
                  </a:lnTo>
                  <a:lnTo>
                    <a:pt x="521" y="8937"/>
                  </a:lnTo>
                  <a:cubicBezTo>
                    <a:pt x="459" y="8806"/>
                    <a:pt x="398" y="8674"/>
                    <a:pt x="336" y="8543"/>
                  </a:cubicBezTo>
                  <a:lnTo>
                    <a:pt x="195" y="8142"/>
                  </a:lnTo>
                  <a:cubicBezTo>
                    <a:pt x="160" y="8005"/>
                    <a:pt x="124" y="7870"/>
                    <a:pt x="89" y="7732"/>
                  </a:cubicBezTo>
                  <a:cubicBezTo>
                    <a:pt x="66" y="7597"/>
                    <a:pt x="44" y="7461"/>
                    <a:pt x="21" y="7325"/>
                  </a:cubicBezTo>
                  <a:cubicBezTo>
                    <a:pt x="14" y="7185"/>
                    <a:pt x="7" y="7044"/>
                    <a:pt x="0" y="6905"/>
                  </a:cubicBezTo>
                  <a:cubicBezTo>
                    <a:pt x="4" y="6766"/>
                    <a:pt x="7" y="6628"/>
                    <a:pt x="11" y="6489"/>
                  </a:cubicBezTo>
                  <a:cubicBezTo>
                    <a:pt x="28" y="6351"/>
                    <a:pt x="46" y="6212"/>
                    <a:pt x="63" y="6073"/>
                  </a:cubicBezTo>
                  <a:cubicBezTo>
                    <a:pt x="93" y="5935"/>
                    <a:pt x="122" y="5796"/>
                    <a:pt x="152" y="5657"/>
                  </a:cubicBezTo>
                  <a:cubicBezTo>
                    <a:pt x="194" y="5518"/>
                    <a:pt x="237" y="5380"/>
                    <a:pt x="279" y="5242"/>
                  </a:cubicBezTo>
                  <a:cubicBezTo>
                    <a:pt x="333" y="5106"/>
                    <a:pt x="388" y="4972"/>
                    <a:pt x="442" y="4836"/>
                  </a:cubicBezTo>
                  <a:cubicBezTo>
                    <a:pt x="510" y="4701"/>
                    <a:pt x="579" y="4567"/>
                    <a:pt x="647" y="4432"/>
                  </a:cubicBezTo>
                  <a:cubicBezTo>
                    <a:pt x="726" y="4301"/>
                    <a:pt x="804" y="4169"/>
                    <a:pt x="883" y="4038"/>
                  </a:cubicBezTo>
                  <a:lnTo>
                    <a:pt x="1158" y="3651"/>
                  </a:lnTo>
                  <a:lnTo>
                    <a:pt x="1463" y="3276"/>
                  </a:lnTo>
                  <a:lnTo>
                    <a:pt x="1804" y="2915"/>
                  </a:lnTo>
                  <a:lnTo>
                    <a:pt x="2183" y="2566"/>
                  </a:lnTo>
                  <a:lnTo>
                    <a:pt x="2593" y="2230"/>
                  </a:lnTo>
                  <a:lnTo>
                    <a:pt x="3041" y="1914"/>
                  </a:lnTo>
                  <a:lnTo>
                    <a:pt x="3514" y="1616"/>
                  </a:lnTo>
                  <a:lnTo>
                    <a:pt x="4024" y="1336"/>
                  </a:lnTo>
                  <a:lnTo>
                    <a:pt x="4566" y="1082"/>
                  </a:lnTo>
                  <a:lnTo>
                    <a:pt x="5140" y="847"/>
                  </a:lnTo>
                  <a:lnTo>
                    <a:pt x="5744" y="637"/>
                  </a:lnTo>
                  <a:lnTo>
                    <a:pt x="6380" y="461"/>
                  </a:lnTo>
                  <a:lnTo>
                    <a:pt x="7044" y="305"/>
                  </a:lnTo>
                  <a:lnTo>
                    <a:pt x="7743" y="180"/>
                  </a:lnTo>
                  <a:lnTo>
                    <a:pt x="8464" y="85"/>
                  </a:lnTo>
                  <a:lnTo>
                    <a:pt x="9216" y="26"/>
                  </a:lnTo>
                  <a:lnTo>
                    <a:pt x="10000" y="0"/>
                  </a:lnTo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" name="Freeform 4"/>
            <p:cNvSpPr>
              <a:spLocks/>
            </p:cNvSpPr>
            <p:nvPr/>
          </p:nvSpPr>
          <p:spPr bwMode="auto">
            <a:xfrm>
              <a:off x="5713298" y="861779"/>
              <a:ext cx="2573337" cy="3827462"/>
            </a:xfrm>
            <a:custGeom>
              <a:avLst/>
              <a:gdLst>
                <a:gd name="T0" fmla="*/ 272630409 w 10000"/>
                <a:gd name="T1" fmla="*/ 0 h 10000"/>
                <a:gd name="T2" fmla="*/ 0 w 10000"/>
                <a:gd name="T3" fmla="*/ 2147483647 h 10000"/>
                <a:gd name="T4" fmla="*/ 2147483647 w 10000"/>
                <a:gd name="T5" fmla="*/ 2147483647 h 10000"/>
                <a:gd name="T6" fmla="*/ 2147483647 w 10000"/>
                <a:gd name="T7" fmla="*/ 2147483647 h 10000"/>
                <a:gd name="T8" fmla="*/ 2147483647 w 10000"/>
                <a:gd name="T9" fmla="*/ 2147483647 h 10000"/>
                <a:gd name="T10" fmla="*/ 2147483647 w 10000"/>
                <a:gd name="T11" fmla="*/ 2147483647 h 10000"/>
                <a:gd name="T12" fmla="*/ 2147483647 w 10000"/>
                <a:gd name="T13" fmla="*/ 2147483647 h 10000"/>
                <a:gd name="T14" fmla="*/ 2147483647 w 10000"/>
                <a:gd name="T15" fmla="*/ 2147483647 h 10000"/>
                <a:gd name="T16" fmla="*/ 2147483647 w 10000"/>
                <a:gd name="T17" fmla="*/ 2147483647 h 10000"/>
                <a:gd name="T18" fmla="*/ 2147483647 w 10000"/>
                <a:gd name="T19" fmla="*/ 2147483647 h 10000"/>
                <a:gd name="T20" fmla="*/ 2147483647 w 10000"/>
                <a:gd name="T21" fmla="*/ 2147483647 h 10000"/>
                <a:gd name="T22" fmla="*/ 2147483647 w 10000"/>
                <a:gd name="T23" fmla="*/ 2147483647 h 10000"/>
                <a:gd name="T24" fmla="*/ 2147483647 w 10000"/>
                <a:gd name="T25" fmla="*/ 2147483647 h 10000"/>
                <a:gd name="T26" fmla="*/ 2147483647 w 10000"/>
                <a:gd name="T27" fmla="*/ 2147483647 h 10000"/>
                <a:gd name="T28" fmla="*/ 2147483647 w 10000"/>
                <a:gd name="T29" fmla="*/ 2147483647 h 10000"/>
                <a:gd name="T30" fmla="*/ 2147483647 w 10000"/>
                <a:gd name="T31" fmla="*/ 2147483647 h 10000"/>
                <a:gd name="T32" fmla="*/ 2147483647 w 10000"/>
                <a:gd name="T33" fmla="*/ 2147483647 h 10000"/>
                <a:gd name="T34" fmla="*/ 2147483647 w 10000"/>
                <a:gd name="T35" fmla="*/ 2147483647 h 10000"/>
                <a:gd name="T36" fmla="*/ 2147483647 w 10000"/>
                <a:gd name="T37" fmla="*/ 2147483647 h 10000"/>
                <a:gd name="T38" fmla="*/ 2147483647 w 10000"/>
                <a:gd name="T39" fmla="*/ 2147483647 h 10000"/>
                <a:gd name="T40" fmla="*/ 2147483647 w 10000"/>
                <a:gd name="T41" fmla="*/ 2147483647 h 10000"/>
                <a:gd name="T42" fmla="*/ 2147483647 w 10000"/>
                <a:gd name="T43" fmla="*/ 2147483647 h 10000"/>
                <a:gd name="T44" fmla="*/ 2147483647 w 10000"/>
                <a:gd name="T45" fmla="*/ 2147483647 h 10000"/>
                <a:gd name="T46" fmla="*/ 2147483647 w 10000"/>
                <a:gd name="T47" fmla="*/ 2147483647 h 10000"/>
                <a:gd name="T48" fmla="*/ 2147483647 w 10000"/>
                <a:gd name="T49" fmla="*/ 2147483647 h 10000"/>
                <a:gd name="T50" fmla="*/ 2147483647 w 10000"/>
                <a:gd name="T51" fmla="*/ 2147483647 h 10000"/>
                <a:gd name="T52" fmla="*/ 2147483647 w 10000"/>
                <a:gd name="T53" fmla="*/ 2147483647 h 10000"/>
                <a:gd name="T54" fmla="*/ 2147483647 w 10000"/>
                <a:gd name="T55" fmla="*/ 2147483647 h 10000"/>
                <a:gd name="T56" fmla="*/ 2147483647 w 10000"/>
                <a:gd name="T57" fmla="*/ 2147483647 h 10000"/>
                <a:gd name="T58" fmla="*/ 2147483647 w 10000"/>
                <a:gd name="T59" fmla="*/ 2147483647 h 10000"/>
                <a:gd name="T60" fmla="*/ 2147483647 w 10000"/>
                <a:gd name="T61" fmla="*/ 2147483647 h 10000"/>
                <a:gd name="T62" fmla="*/ 2147483647 w 10000"/>
                <a:gd name="T63" fmla="*/ 2147483647 h 10000"/>
                <a:gd name="T64" fmla="*/ 2147483647 w 10000"/>
                <a:gd name="T65" fmla="*/ 2147483647 h 10000"/>
                <a:gd name="T66" fmla="*/ 2147483647 w 10000"/>
                <a:gd name="T67" fmla="*/ 1626089706 h 10000"/>
                <a:gd name="T68" fmla="*/ 272630409 w 10000"/>
                <a:gd name="T69" fmla="*/ 0 h 100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000"/>
                <a:gd name="T106" fmla="*/ 0 h 10000"/>
                <a:gd name="T107" fmla="*/ 10000 w 10000"/>
                <a:gd name="T108" fmla="*/ 10000 h 100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000" h="10000">
                  <a:moveTo>
                    <a:pt x="16" y="0"/>
                  </a:moveTo>
                  <a:cubicBezTo>
                    <a:pt x="11" y="2174"/>
                    <a:pt x="5" y="4349"/>
                    <a:pt x="0" y="6523"/>
                  </a:cubicBezTo>
                  <a:lnTo>
                    <a:pt x="8755" y="10000"/>
                  </a:lnTo>
                  <a:lnTo>
                    <a:pt x="8979" y="9757"/>
                  </a:lnTo>
                  <a:lnTo>
                    <a:pt x="9293" y="9288"/>
                  </a:lnTo>
                  <a:cubicBezTo>
                    <a:pt x="9355" y="9163"/>
                    <a:pt x="9415" y="9038"/>
                    <a:pt x="9477" y="8913"/>
                  </a:cubicBezTo>
                  <a:cubicBezTo>
                    <a:pt x="9544" y="8772"/>
                    <a:pt x="9612" y="8588"/>
                    <a:pt x="9678" y="8447"/>
                  </a:cubicBezTo>
                  <a:cubicBezTo>
                    <a:pt x="9729" y="8307"/>
                    <a:pt x="9779" y="8090"/>
                    <a:pt x="9830" y="7950"/>
                  </a:cubicBezTo>
                  <a:cubicBezTo>
                    <a:pt x="9868" y="7808"/>
                    <a:pt x="9890" y="7698"/>
                    <a:pt x="9928" y="7556"/>
                  </a:cubicBezTo>
                  <a:cubicBezTo>
                    <a:pt x="9951" y="7416"/>
                    <a:pt x="9958" y="7243"/>
                    <a:pt x="9982" y="7103"/>
                  </a:cubicBezTo>
                  <a:cubicBezTo>
                    <a:pt x="9993" y="6961"/>
                    <a:pt x="9988" y="6797"/>
                    <a:pt x="9999" y="6655"/>
                  </a:cubicBezTo>
                  <a:cubicBezTo>
                    <a:pt x="10013" y="6514"/>
                    <a:pt x="9947" y="6374"/>
                    <a:pt x="9961" y="6232"/>
                  </a:cubicBezTo>
                  <a:cubicBezTo>
                    <a:pt x="9930" y="6093"/>
                    <a:pt x="9948" y="5954"/>
                    <a:pt x="9917" y="5814"/>
                  </a:cubicBezTo>
                  <a:cubicBezTo>
                    <a:pt x="9888" y="5677"/>
                    <a:pt x="9813" y="5541"/>
                    <a:pt x="9784" y="5404"/>
                  </a:cubicBezTo>
                  <a:lnTo>
                    <a:pt x="9664" y="4996"/>
                  </a:lnTo>
                  <a:cubicBezTo>
                    <a:pt x="9610" y="4863"/>
                    <a:pt x="9557" y="4730"/>
                    <a:pt x="9502" y="4597"/>
                  </a:cubicBezTo>
                  <a:cubicBezTo>
                    <a:pt x="9437" y="4467"/>
                    <a:pt x="9371" y="4338"/>
                    <a:pt x="9306" y="4208"/>
                  </a:cubicBezTo>
                  <a:lnTo>
                    <a:pt x="9074" y="3827"/>
                  </a:lnTo>
                  <a:lnTo>
                    <a:pt x="8808" y="3502"/>
                  </a:lnTo>
                  <a:lnTo>
                    <a:pt x="8458" y="3124"/>
                  </a:lnTo>
                  <a:lnTo>
                    <a:pt x="8122" y="2788"/>
                  </a:lnTo>
                  <a:lnTo>
                    <a:pt x="7762" y="2450"/>
                  </a:lnTo>
                  <a:lnTo>
                    <a:pt x="7328" y="2137"/>
                  </a:lnTo>
                  <a:lnTo>
                    <a:pt x="6911" y="1841"/>
                  </a:lnTo>
                  <a:lnTo>
                    <a:pt x="6467" y="1576"/>
                  </a:lnTo>
                  <a:lnTo>
                    <a:pt x="5949" y="1306"/>
                  </a:lnTo>
                  <a:lnTo>
                    <a:pt x="5393" y="1067"/>
                  </a:lnTo>
                  <a:lnTo>
                    <a:pt x="4851" y="814"/>
                  </a:lnTo>
                  <a:lnTo>
                    <a:pt x="4249" y="620"/>
                  </a:lnTo>
                  <a:lnTo>
                    <a:pt x="3616" y="447"/>
                  </a:lnTo>
                  <a:lnTo>
                    <a:pt x="2954" y="300"/>
                  </a:lnTo>
                  <a:lnTo>
                    <a:pt x="2266" y="183"/>
                  </a:lnTo>
                  <a:lnTo>
                    <a:pt x="1545" y="92"/>
                  </a:lnTo>
                  <a:lnTo>
                    <a:pt x="791" y="29"/>
                  </a:lnTo>
                  <a:lnTo>
                    <a:pt x="16" y="0"/>
                  </a:lnTo>
                </a:path>
              </a:pathLst>
            </a:custGeom>
            <a:solidFill>
              <a:srgbClr val="00CCFF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4" name="Freeform 6"/>
            <p:cNvSpPr>
              <a:spLocks/>
            </p:cNvSpPr>
            <p:nvPr/>
          </p:nvSpPr>
          <p:spPr bwMode="auto">
            <a:xfrm>
              <a:off x="3127471" y="865853"/>
              <a:ext cx="2573337" cy="3800475"/>
            </a:xfrm>
            <a:custGeom>
              <a:avLst/>
              <a:gdLst>
                <a:gd name="T0" fmla="*/ 2147483647 w 1902"/>
                <a:gd name="T1" fmla="*/ 0 h 2731"/>
                <a:gd name="T2" fmla="*/ 2147483647 w 1902"/>
                <a:gd name="T3" fmla="*/ 2147483647 h 2731"/>
                <a:gd name="T4" fmla="*/ 2147483647 w 1902"/>
                <a:gd name="T5" fmla="*/ 2147483647 h 2731"/>
                <a:gd name="T6" fmla="*/ 2147483647 w 1902"/>
                <a:gd name="T7" fmla="*/ 2147483647 h 2731"/>
                <a:gd name="T8" fmla="*/ 2147483647 w 1902"/>
                <a:gd name="T9" fmla="*/ 2147483647 h 2731"/>
                <a:gd name="T10" fmla="*/ 2147483647 w 1902"/>
                <a:gd name="T11" fmla="*/ 2147483647 h 2731"/>
                <a:gd name="T12" fmla="*/ 2147483647 w 1902"/>
                <a:gd name="T13" fmla="*/ 2147483647 h 2731"/>
                <a:gd name="T14" fmla="*/ 2147483647 w 1902"/>
                <a:gd name="T15" fmla="*/ 2147483647 h 2731"/>
                <a:gd name="T16" fmla="*/ 2147483647 w 1902"/>
                <a:gd name="T17" fmla="*/ 2147483647 h 2731"/>
                <a:gd name="T18" fmla="*/ 2147483647 w 1902"/>
                <a:gd name="T19" fmla="*/ 2147483647 h 2731"/>
                <a:gd name="T20" fmla="*/ 0 w 1902"/>
                <a:gd name="T21" fmla="*/ 2147483647 h 2731"/>
                <a:gd name="T22" fmla="*/ 2147483647 w 1902"/>
                <a:gd name="T23" fmla="*/ 2147483647 h 2731"/>
                <a:gd name="T24" fmla="*/ 2147483647 w 1902"/>
                <a:gd name="T25" fmla="*/ 2147483647 h 2731"/>
                <a:gd name="T26" fmla="*/ 2147483647 w 1902"/>
                <a:gd name="T27" fmla="*/ 2147483647 h 2731"/>
                <a:gd name="T28" fmla="*/ 2147483647 w 1902"/>
                <a:gd name="T29" fmla="*/ 2147483647 h 2731"/>
                <a:gd name="T30" fmla="*/ 2147483647 w 1902"/>
                <a:gd name="T31" fmla="*/ 2147483647 h 2731"/>
                <a:gd name="T32" fmla="*/ 2147483647 w 1902"/>
                <a:gd name="T33" fmla="*/ 2147483647 h 2731"/>
                <a:gd name="T34" fmla="*/ 2147483647 w 1902"/>
                <a:gd name="T35" fmla="*/ 2147483647 h 2731"/>
                <a:gd name="T36" fmla="*/ 2147483647 w 1902"/>
                <a:gd name="T37" fmla="*/ 2147483647 h 2731"/>
                <a:gd name="T38" fmla="*/ 2147483647 w 1902"/>
                <a:gd name="T39" fmla="*/ 2147483647 h 2731"/>
                <a:gd name="T40" fmla="*/ 2147483647 w 1902"/>
                <a:gd name="T41" fmla="*/ 2147483647 h 2731"/>
                <a:gd name="T42" fmla="*/ 2147483647 w 1902"/>
                <a:gd name="T43" fmla="*/ 2147483647 h 2731"/>
                <a:gd name="T44" fmla="*/ 2147483647 w 1902"/>
                <a:gd name="T45" fmla="*/ 2147483647 h 2731"/>
                <a:gd name="T46" fmla="*/ 2147483647 w 1902"/>
                <a:gd name="T47" fmla="*/ 2147483647 h 2731"/>
                <a:gd name="T48" fmla="*/ 2147483647 w 1902"/>
                <a:gd name="T49" fmla="*/ 2147483647 h 2731"/>
                <a:gd name="T50" fmla="*/ 2147483647 w 1902"/>
                <a:gd name="T51" fmla="*/ 2147483647 h 2731"/>
                <a:gd name="T52" fmla="*/ 2147483647 w 1902"/>
                <a:gd name="T53" fmla="*/ 2147483647 h 2731"/>
                <a:gd name="T54" fmla="*/ 2147483647 w 1902"/>
                <a:gd name="T55" fmla="*/ 2147483647 h 2731"/>
                <a:gd name="T56" fmla="*/ 2147483647 w 1902"/>
                <a:gd name="T57" fmla="*/ 2147483647 h 2731"/>
                <a:gd name="T58" fmla="*/ 2147483647 w 1902"/>
                <a:gd name="T59" fmla="*/ 2147483647 h 2731"/>
                <a:gd name="T60" fmla="*/ 2147483647 w 1902"/>
                <a:gd name="T61" fmla="*/ 2147483647 h 2731"/>
                <a:gd name="T62" fmla="*/ 2147483647 w 1902"/>
                <a:gd name="T63" fmla="*/ 2147483647 h 2731"/>
                <a:gd name="T64" fmla="*/ 2147483647 w 1902"/>
                <a:gd name="T65" fmla="*/ 2147483647 h 2731"/>
                <a:gd name="T66" fmla="*/ 2147483647 w 1902"/>
                <a:gd name="T67" fmla="*/ 2147483647 h 2731"/>
                <a:gd name="T68" fmla="*/ 2147483647 w 1902"/>
                <a:gd name="T69" fmla="*/ 0 h 273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02"/>
                <a:gd name="T106" fmla="*/ 0 h 2731"/>
                <a:gd name="T107" fmla="*/ 1902 w 1902"/>
                <a:gd name="T108" fmla="*/ 2731 h 273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02" h="2731">
                  <a:moveTo>
                    <a:pt x="1901" y="0"/>
                  </a:moveTo>
                  <a:lnTo>
                    <a:pt x="1890" y="1788"/>
                  </a:lnTo>
                  <a:lnTo>
                    <a:pt x="252" y="2730"/>
                  </a:lnTo>
                  <a:lnTo>
                    <a:pt x="193" y="2632"/>
                  </a:lnTo>
                  <a:lnTo>
                    <a:pt x="142" y="2532"/>
                  </a:lnTo>
                  <a:lnTo>
                    <a:pt x="99" y="2428"/>
                  </a:lnTo>
                  <a:lnTo>
                    <a:pt x="64" y="2321"/>
                  </a:lnTo>
                  <a:lnTo>
                    <a:pt x="37" y="2212"/>
                  </a:lnTo>
                  <a:lnTo>
                    <a:pt x="17" y="2101"/>
                  </a:lnTo>
                  <a:lnTo>
                    <a:pt x="4" y="1990"/>
                  </a:lnTo>
                  <a:lnTo>
                    <a:pt x="0" y="1876"/>
                  </a:lnTo>
                  <a:lnTo>
                    <a:pt x="2" y="1763"/>
                  </a:lnTo>
                  <a:lnTo>
                    <a:pt x="12" y="1650"/>
                  </a:lnTo>
                  <a:lnTo>
                    <a:pt x="29" y="1537"/>
                  </a:lnTo>
                  <a:lnTo>
                    <a:pt x="53" y="1424"/>
                  </a:lnTo>
                  <a:lnTo>
                    <a:pt x="84" y="1314"/>
                  </a:lnTo>
                  <a:lnTo>
                    <a:pt x="123" y="1204"/>
                  </a:lnTo>
                  <a:lnTo>
                    <a:pt x="168" y="1097"/>
                  </a:lnTo>
                  <a:lnTo>
                    <a:pt x="220" y="992"/>
                  </a:lnTo>
                  <a:lnTo>
                    <a:pt x="278" y="890"/>
                  </a:lnTo>
                  <a:lnTo>
                    <a:pt x="343" y="792"/>
                  </a:lnTo>
                  <a:lnTo>
                    <a:pt x="415" y="697"/>
                  </a:lnTo>
                  <a:lnTo>
                    <a:pt x="493" y="606"/>
                  </a:lnTo>
                  <a:lnTo>
                    <a:pt x="578" y="520"/>
                  </a:lnTo>
                  <a:lnTo>
                    <a:pt x="668" y="439"/>
                  </a:lnTo>
                  <a:lnTo>
                    <a:pt x="765" y="363"/>
                  </a:lnTo>
                  <a:lnTo>
                    <a:pt x="868" y="294"/>
                  </a:lnTo>
                  <a:lnTo>
                    <a:pt x="977" y="230"/>
                  </a:lnTo>
                  <a:lnTo>
                    <a:pt x="1092" y="173"/>
                  </a:lnTo>
                  <a:lnTo>
                    <a:pt x="1213" y="125"/>
                  </a:lnTo>
                  <a:lnTo>
                    <a:pt x="1339" y="83"/>
                  </a:lnTo>
                  <a:lnTo>
                    <a:pt x="1472" y="49"/>
                  </a:lnTo>
                  <a:lnTo>
                    <a:pt x="1609" y="23"/>
                  </a:lnTo>
                  <a:lnTo>
                    <a:pt x="1752" y="7"/>
                  </a:lnTo>
                  <a:lnTo>
                    <a:pt x="1901" y="0"/>
                  </a:lnTo>
                </a:path>
              </a:pathLst>
            </a:custGeom>
            <a:solidFill>
              <a:srgbClr val="FF660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" name="Freeform 224"/>
            <p:cNvSpPr>
              <a:spLocks/>
            </p:cNvSpPr>
            <p:nvPr/>
          </p:nvSpPr>
          <p:spPr bwMode="auto">
            <a:xfrm>
              <a:off x="3462223" y="3425591"/>
              <a:ext cx="4510087" cy="2595563"/>
            </a:xfrm>
            <a:custGeom>
              <a:avLst/>
              <a:gdLst>
                <a:gd name="T0" fmla="*/ 2147483647 w 10028"/>
                <a:gd name="T1" fmla="*/ 0 h 10051"/>
                <a:gd name="T2" fmla="*/ 0 w 10028"/>
                <a:gd name="T3" fmla="*/ 2147483647 h 10051"/>
                <a:gd name="T4" fmla="*/ 2147483647 w 10028"/>
                <a:gd name="T5" fmla="*/ 2147483647 h 10051"/>
                <a:gd name="T6" fmla="*/ 2147483647 w 10028"/>
                <a:gd name="T7" fmla="*/ 2147483647 h 10051"/>
                <a:gd name="T8" fmla="*/ 2147483647 w 10028"/>
                <a:gd name="T9" fmla="*/ 2147483647 h 10051"/>
                <a:gd name="T10" fmla="*/ 2147483647 w 10028"/>
                <a:gd name="T11" fmla="*/ 2147483647 h 10051"/>
                <a:gd name="T12" fmla="*/ 2147483647 w 10028"/>
                <a:gd name="T13" fmla="*/ 2147483647 h 10051"/>
                <a:gd name="T14" fmla="*/ 2147483647 w 10028"/>
                <a:gd name="T15" fmla="*/ 2147483647 h 10051"/>
                <a:gd name="T16" fmla="*/ 2147483647 w 10028"/>
                <a:gd name="T17" fmla="*/ 2147483647 h 10051"/>
                <a:gd name="T18" fmla="*/ 2147483647 w 10028"/>
                <a:gd name="T19" fmla="*/ 2147483647 h 10051"/>
                <a:gd name="T20" fmla="*/ 2147483647 w 10028"/>
                <a:gd name="T21" fmla="*/ 2147483647 h 10051"/>
                <a:gd name="T22" fmla="*/ 2147483647 w 10028"/>
                <a:gd name="T23" fmla="*/ 2147483647 h 10051"/>
                <a:gd name="T24" fmla="*/ 2147483647 w 10028"/>
                <a:gd name="T25" fmla="*/ 2147483647 h 10051"/>
                <a:gd name="T26" fmla="*/ 2147483647 w 10028"/>
                <a:gd name="T27" fmla="*/ 2147483647 h 10051"/>
                <a:gd name="T28" fmla="*/ 2147483647 w 10028"/>
                <a:gd name="T29" fmla="*/ 2147483647 h 10051"/>
                <a:gd name="T30" fmla="*/ 2147483647 w 10028"/>
                <a:gd name="T31" fmla="*/ 2147483647 h 10051"/>
                <a:gd name="T32" fmla="*/ 2147483647 w 10028"/>
                <a:gd name="T33" fmla="*/ 2147483647 h 10051"/>
                <a:gd name="T34" fmla="*/ 2147483647 w 10028"/>
                <a:gd name="T35" fmla="*/ 2147483647 h 10051"/>
                <a:gd name="T36" fmla="*/ 2147483647 w 10028"/>
                <a:gd name="T37" fmla="*/ 2147483647 h 10051"/>
                <a:gd name="T38" fmla="*/ 2147483647 w 10028"/>
                <a:gd name="T39" fmla="*/ 2147483647 h 10051"/>
                <a:gd name="T40" fmla="*/ 2147483647 w 10028"/>
                <a:gd name="T41" fmla="*/ 2147483647 h 10051"/>
                <a:gd name="T42" fmla="*/ 2147483647 w 10028"/>
                <a:gd name="T43" fmla="*/ 2147483647 h 10051"/>
                <a:gd name="T44" fmla="*/ 2147483647 w 10028"/>
                <a:gd name="T45" fmla="*/ 2147483647 h 10051"/>
                <a:gd name="T46" fmla="*/ 2147483647 w 10028"/>
                <a:gd name="T47" fmla="*/ 2147483647 h 10051"/>
                <a:gd name="T48" fmla="*/ 2147483647 w 10028"/>
                <a:gd name="T49" fmla="*/ 2147483647 h 10051"/>
                <a:gd name="T50" fmla="*/ 2147483647 w 10028"/>
                <a:gd name="T51" fmla="*/ 2147483647 h 10051"/>
                <a:gd name="T52" fmla="*/ 2147483647 w 10028"/>
                <a:gd name="T53" fmla="*/ 2147483647 h 10051"/>
                <a:gd name="T54" fmla="*/ 2147483647 w 10028"/>
                <a:gd name="T55" fmla="*/ 2147483647 h 10051"/>
                <a:gd name="T56" fmla="*/ 2147483647 w 10028"/>
                <a:gd name="T57" fmla="*/ 2147483647 h 10051"/>
                <a:gd name="T58" fmla="*/ 2147483647 w 10028"/>
                <a:gd name="T59" fmla="*/ 2147483647 h 10051"/>
                <a:gd name="T60" fmla="*/ 2147483647 w 10028"/>
                <a:gd name="T61" fmla="*/ 2147483647 h 10051"/>
                <a:gd name="T62" fmla="*/ 2147483647 w 10028"/>
                <a:gd name="T63" fmla="*/ 2147483647 h 10051"/>
                <a:gd name="T64" fmla="*/ 2147483647 w 10028"/>
                <a:gd name="T65" fmla="*/ 2147483647 h 10051"/>
                <a:gd name="T66" fmla="*/ 2147483647 w 10028"/>
                <a:gd name="T67" fmla="*/ 2147483647 h 1005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028"/>
                <a:gd name="T103" fmla="*/ 0 h 10051"/>
                <a:gd name="T104" fmla="*/ 10028 w 10028"/>
                <a:gd name="T105" fmla="*/ 10051 h 1005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028" h="10051">
                  <a:moveTo>
                    <a:pt x="5091" y="0"/>
                  </a:moveTo>
                  <a:lnTo>
                    <a:pt x="0" y="4772"/>
                  </a:lnTo>
                  <a:cubicBezTo>
                    <a:pt x="65" y="4989"/>
                    <a:pt x="131" y="5205"/>
                    <a:pt x="196" y="5422"/>
                  </a:cubicBezTo>
                  <a:cubicBezTo>
                    <a:pt x="264" y="5593"/>
                    <a:pt x="333" y="5764"/>
                    <a:pt x="401" y="5936"/>
                  </a:cubicBezTo>
                  <a:lnTo>
                    <a:pt x="631" y="6421"/>
                  </a:lnTo>
                  <a:lnTo>
                    <a:pt x="876" y="6886"/>
                  </a:lnTo>
                  <a:lnTo>
                    <a:pt x="1144" y="7321"/>
                  </a:lnTo>
                  <a:lnTo>
                    <a:pt x="1424" y="7722"/>
                  </a:lnTo>
                  <a:lnTo>
                    <a:pt x="1694" y="8143"/>
                  </a:lnTo>
                  <a:lnTo>
                    <a:pt x="1979" y="8455"/>
                  </a:lnTo>
                  <a:lnTo>
                    <a:pt x="2320" y="8798"/>
                  </a:lnTo>
                  <a:lnTo>
                    <a:pt x="2643" y="9076"/>
                  </a:lnTo>
                  <a:lnTo>
                    <a:pt x="2979" y="9324"/>
                  </a:lnTo>
                  <a:lnTo>
                    <a:pt x="3361" y="9587"/>
                  </a:lnTo>
                  <a:lnTo>
                    <a:pt x="3738" y="9730"/>
                  </a:lnTo>
                  <a:cubicBezTo>
                    <a:pt x="3857" y="9779"/>
                    <a:pt x="3955" y="9830"/>
                    <a:pt x="4074" y="9881"/>
                  </a:cubicBezTo>
                  <a:lnTo>
                    <a:pt x="4459" y="9974"/>
                  </a:lnTo>
                  <a:lnTo>
                    <a:pt x="4832" y="10051"/>
                  </a:lnTo>
                  <a:lnTo>
                    <a:pt x="5221" y="10000"/>
                  </a:lnTo>
                  <a:lnTo>
                    <a:pt x="5594" y="9989"/>
                  </a:lnTo>
                  <a:lnTo>
                    <a:pt x="5945" y="9883"/>
                  </a:lnTo>
                  <a:lnTo>
                    <a:pt x="6321" y="9766"/>
                  </a:lnTo>
                  <a:lnTo>
                    <a:pt x="6691" y="9609"/>
                  </a:lnTo>
                  <a:lnTo>
                    <a:pt x="7040" y="9396"/>
                  </a:lnTo>
                  <a:lnTo>
                    <a:pt x="7364" y="9148"/>
                  </a:lnTo>
                  <a:lnTo>
                    <a:pt x="7733" y="8878"/>
                  </a:lnTo>
                  <a:lnTo>
                    <a:pt x="7971" y="8570"/>
                  </a:lnTo>
                  <a:lnTo>
                    <a:pt x="8321" y="8181"/>
                  </a:lnTo>
                  <a:lnTo>
                    <a:pt x="8620" y="7811"/>
                  </a:lnTo>
                  <a:lnTo>
                    <a:pt x="8932" y="7359"/>
                  </a:lnTo>
                  <a:cubicBezTo>
                    <a:pt x="9012" y="7166"/>
                    <a:pt x="9155" y="7037"/>
                    <a:pt x="9235" y="6844"/>
                  </a:cubicBezTo>
                  <a:cubicBezTo>
                    <a:pt x="9307" y="6643"/>
                    <a:pt x="9415" y="6506"/>
                    <a:pt x="9487" y="6305"/>
                  </a:cubicBezTo>
                  <a:cubicBezTo>
                    <a:pt x="9556" y="6092"/>
                    <a:pt x="9670" y="5912"/>
                    <a:pt x="9739" y="5699"/>
                  </a:cubicBezTo>
                  <a:cubicBezTo>
                    <a:pt x="9814" y="5473"/>
                    <a:pt x="9953" y="5151"/>
                    <a:pt x="10028" y="4925"/>
                  </a:cubicBezTo>
                </a:path>
              </a:pathLst>
            </a:custGeom>
            <a:solidFill>
              <a:srgbClr val="66FF66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" name="Freeform 11"/>
            <p:cNvSpPr>
              <a:spLocks/>
            </p:cNvSpPr>
            <p:nvPr/>
          </p:nvSpPr>
          <p:spPr bwMode="auto">
            <a:xfrm>
              <a:off x="5713298" y="1687279"/>
              <a:ext cx="1735137" cy="2603500"/>
            </a:xfrm>
            <a:custGeom>
              <a:avLst/>
              <a:gdLst>
                <a:gd name="T0" fmla="*/ 0 w 1231"/>
                <a:gd name="T1" fmla="*/ 0 h 1907"/>
                <a:gd name="T2" fmla="*/ 2147483647 w 1231"/>
                <a:gd name="T3" fmla="*/ 2147483647 h 1907"/>
                <a:gd name="T4" fmla="*/ 2147483647 w 1231"/>
                <a:gd name="T5" fmla="*/ 2147483647 h 1907"/>
                <a:gd name="T6" fmla="*/ 2147483647 w 1231"/>
                <a:gd name="T7" fmla="*/ 2147483647 h 1907"/>
                <a:gd name="T8" fmla="*/ 2147483647 w 1231"/>
                <a:gd name="T9" fmla="*/ 2147483647 h 1907"/>
                <a:gd name="T10" fmla="*/ 2147483647 w 1231"/>
                <a:gd name="T11" fmla="*/ 2147483647 h 1907"/>
                <a:gd name="T12" fmla="*/ 2147483647 w 1231"/>
                <a:gd name="T13" fmla="*/ 2147483647 h 1907"/>
                <a:gd name="T14" fmla="*/ 2147483647 w 1231"/>
                <a:gd name="T15" fmla="*/ 2147483647 h 1907"/>
                <a:gd name="T16" fmla="*/ 2147483647 w 1231"/>
                <a:gd name="T17" fmla="*/ 2147483647 h 1907"/>
                <a:gd name="T18" fmla="*/ 2147483647 w 1231"/>
                <a:gd name="T19" fmla="*/ 2147483647 h 1907"/>
                <a:gd name="T20" fmla="*/ 2147483647 w 1231"/>
                <a:gd name="T21" fmla="*/ 2147483647 h 1907"/>
                <a:gd name="T22" fmla="*/ 2147483647 w 1231"/>
                <a:gd name="T23" fmla="*/ 2147483647 h 1907"/>
                <a:gd name="T24" fmla="*/ 2147483647 w 1231"/>
                <a:gd name="T25" fmla="*/ 2147483647 h 1907"/>
                <a:gd name="T26" fmla="*/ 2147483647 w 1231"/>
                <a:gd name="T27" fmla="*/ 2147483647 h 1907"/>
                <a:gd name="T28" fmla="*/ 2147483647 w 1231"/>
                <a:gd name="T29" fmla="*/ 2147483647 h 1907"/>
                <a:gd name="T30" fmla="*/ 2147483647 w 1231"/>
                <a:gd name="T31" fmla="*/ 2147483647 h 1907"/>
                <a:gd name="T32" fmla="*/ 2147483647 w 1231"/>
                <a:gd name="T33" fmla="*/ 2147483647 h 1907"/>
                <a:gd name="T34" fmla="*/ 2147483647 w 1231"/>
                <a:gd name="T35" fmla="*/ 2147483647 h 1907"/>
                <a:gd name="T36" fmla="*/ 2147483647 w 1231"/>
                <a:gd name="T37" fmla="*/ 2147483647 h 1907"/>
                <a:gd name="T38" fmla="*/ 2147483647 w 1231"/>
                <a:gd name="T39" fmla="*/ 2147483647 h 1907"/>
                <a:gd name="T40" fmla="*/ 2147483647 w 1231"/>
                <a:gd name="T41" fmla="*/ 2147483647 h 1907"/>
                <a:gd name="T42" fmla="*/ 2147483647 w 1231"/>
                <a:gd name="T43" fmla="*/ 2147483647 h 1907"/>
                <a:gd name="T44" fmla="*/ 2147483647 w 1231"/>
                <a:gd name="T45" fmla="*/ 2147483647 h 1907"/>
                <a:gd name="T46" fmla="*/ 2147483647 w 1231"/>
                <a:gd name="T47" fmla="*/ 2147483647 h 1907"/>
                <a:gd name="T48" fmla="*/ 2147483647 w 1231"/>
                <a:gd name="T49" fmla="*/ 2147483647 h 1907"/>
                <a:gd name="T50" fmla="*/ 2147483647 w 1231"/>
                <a:gd name="T51" fmla="*/ 2147483647 h 1907"/>
                <a:gd name="T52" fmla="*/ 2147483647 w 1231"/>
                <a:gd name="T53" fmla="*/ 2147483647 h 1907"/>
                <a:gd name="T54" fmla="*/ 2147483647 w 1231"/>
                <a:gd name="T55" fmla="*/ 2147483647 h 1907"/>
                <a:gd name="T56" fmla="*/ 2147483647 w 1231"/>
                <a:gd name="T57" fmla="*/ 2147483647 h 1907"/>
                <a:gd name="T58" fmla="*/ 2147483647 w 1231"/>
                <a:gd name="T59" fmla="*/ 2147483647 h 1907"/>
                <a:gd name="T60" fmla="*/ 2147483647 w 1231"/>
                <a:gd name="T61" fmla="*/ 2147483647 h 1907"/>
                <a:gd name="T62" fmla="*/ 2147483647 w 1231"/>
                <a:gd name="T63" fmla="*/ 2147483647 h 1907"/>
                <a:gd name="T64" fmla="*/ 2147483647 w 1231"/>
                <a:gd name="T65" fmla="*/ 2147483647 h 1907"/>
                <a:gd name="T66" fmla="*/ 2147483647 w 1231"/>
                <a:gd name="T67" fmla="*/ 2147483647 h 1907"/>
                <a:gd name="T68" fmla="*/ 0 w 1231"/>
                <a:gd name="T69" fmla="*/ 0 h 190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31"/>
                <a:gd name="T106" fmla="*/ 0 h 1907"/>
                <a:gd name="T107" fmla="*/ 1231 w 1231"/>
                <a:gd name="T108" fmla="*/ 1907 h 190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31" h="1907">
                  <a:moveTo>
                    <a:pt x="0" y="0"/>
                  </a:moveTo>
                  <a:lnTo>
                    <a:pt x="7" y="1250"/>
                  </a:lnTo>
                  <a:lnTo>
                    <a:pt x="1077" y="1906"/>
                  </a:lnTo>
                  <a:lnTo>
                    <a:pt x="1113" y="1826"/>
                  </a:lnTo>
                  <a:lnTo>
                    <a:pt x="1145" y="1746"/>
                  </a:lnTo>
                  <a:lnTo>
                    <a:pt x="1171" y="1665"/>
                  </a:lnTo>
                  <a:lnTo>
                    <a:pt x="1193" y="1584"/>
                  </a:lnTo>
                  <a:lnTo>
                    <a:pt x="1209" y="1503"/>
                  </a:lnTo>
                  <a:lnTo>
                    <a:pt x="1221" y="1423"/>
                  </a:lnTo>
                  <a:lnTo>
                    <a:pt x="1228" y="1343"/>
                  </a:lnTo>
                  <a:lnTo>
                    <a:pt x="1230" y="1263"/>
                  </a:lnTo>
                  <a:lnTo>
                    <a:pt x="1228" y="1185"/>
                  </a:lnTo>
                  <a:lnTo>
                    <a:pt x="1220" y="1107"/>
                  </a:lnTo>
                  <a:lnTo>
                    <a:pt x="1208" y="1030"/>
                  </a:lnTo>
                  <a:lnTo>
                    <a:pt x="1192" y="955"/>
                  </a:lnTo>
                  <a:lnTo>
                    <a:pt x="1171" y="882"/>
                  </a:lnTo>
                  <a:lnTo>
                    <a:pt x="1146" y="810"/>
                  </a:lnTo>
                  <a:lnTo>
                    <a:pt x="1116" y="739"/>
                  </a:lnTo>
                  <a:lnTo>
                    <a:pt x="1082" y="671"/>
                  </a:lnTo>
                  <a:lnTo>
                    <a:pt x="1043" y="605"/>
                  </a:lnTo>
                  <a:lnTo>
                    <a:pt x="1001" y="541"/>
                  </a:lnTo>
                  <a:lnTo>
                    <a:pt x="954" y="480"/>
                  </a:lnTo>
                  <a:lnTo>
                    <a:pt x="903" y="422"/>
                  </a:lnTo>
                  <a:lnTo>
                    <a:pt x="849" y="366"/>
                  </a:lnTo>
                  <a:lnTo>
                    <a:pt x="790" y="314"/>
                  </a:lnTo>
                  <a:lnTo>
                    <a:pt x="727" y="265"/>
                  </a:lnTo>
                  <a:lnTo>
                    <a:pt x="661" y="219"/>
                  </a:lnTo>
                  <a:lnTo>
                    <a:pt x="592" y="177"/>
                  </a:lnTo>
                  <a:lnTo>
                    <a:pt x="518" y="139"/>
                  </a:lnTo>
                  <a:lnTo>
                    <a:pt x="440" y="105"/>
                  </a:lnTo>
                  <a:lnTo>
                    <a:pt x="359" y="75"/>
                  </a:lnTo>
                  <a:lnTo>
                    <a:pt x="274" y="49"/>
                  </a:lnTo>
                  <a:lnTo>
                    <a:pt x="186" y="28"/>
                  </a:lnTo>
                  <a:lnTo>
                    <a:pt x="95" y="11"/>
                  </a:lnTo>
                  <a:lnTo>
                    <a:pt x="0" y="0"/>
                  </a:lnTo>
                </a:path>
              </a:pathLst>
            </a:custGeom>
            <a:solidFill>
              <a:srgbClr val="0099FF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8" name="Freeform 13"/>
            <p:cNvSpPr>
              <a:spLocks/>
            </p:cNvSpPr>
            <p:nvPr/>
          </p:nvSpPr>
          <p:spPr bwMode="auto">
            <a:xfrm>
              <a:off x="3974985" y="1707916"/>
              <a:ext cx="1739900" cy="2590800"/>
            </a:xfrm>
            <a:custGeom>
              <a:avLst/>
              <a:gdLst>
                <a:gd name="T0" fmla="*/ 2147483647 w 1297"/>
                <a:gd name="T1" fmla="*/ 0 h 1893"/>
                <a:gd name="T2" fmla="*/ 2147483647 w 1297"/>
                <a:gd name="T3" fmla="*/ 2147483647 h 1893"/>
                <a:gd name="T4" fmla="*/ 2147483647 w 1297"/>
                <a:gd name="T5" fmla="*/ 2147483647 h 1893"/>
                <a:gd name="T6" fmla="*/ 2147483647 w 1297"/>
                <a:gd name="T7" fmla="*/ 2147483647 h 1893"/>
                <a:gd name="T8" fmla="*/ 2147483647 w 1297"/>
                <a:gd name="T9" fmla="*/ 2147483647 h 1893"/>
                <a:gd name="T10" fmla="*/ 2147483647 w 1297"/>
                <a:gd name="T11" fmla="*/ 2147483647 h 1893"/>
                <a:gd name="T12" fmla="*/ 2147483647 w 1297"/>
                <a:gd name="T13" fmla="*/ 2147483647 h 1893"/>
                <a:gd name="T14" fmla="*/ 2147483647 w 1297"/>
                <a:gd name="T15" fmla="*/ 2147483647 h 1893"/>
                <a:gd name="T16" fmla="*/ 2147483647 w 1297"/>
                <a:gd name="T17" fmla="*/ 2147483647 h 1893"/>
                <a:gd name="T18" fmla="*/ 0 w 1297"/>
                <a:gd name="T19" fmla="*/ 2147483647 h 1893"/>
                <a:gd name="T20" fmla="*/ 0 w 1297"/>
                <a:gd name="T21" fmla="*/ 2147483647 h 1893"/>
                <a:gd name="T22" fmla="*/ 2147483647 w 1297"/>
                <a:gd name="T23" fmla="*/ 2147483647 h 1893"/>
                <a:gd name="T24" fmla="*/ 2147483647 w 1297"/>
                <a:gd name="T25" fmla="*/ 2147483647 h 1893"/>
                <a:gd name="T26" fmla="*/ 2147483647 w 1297"/>
                <a:gd name="T27" fmla="*/ 2147483647 h 1893"/>
                <a:gd name="T28" fmla="*/ 2147483647 w 1297"/>
                <a:gd name="T29" fmla="*/ 2147483647 h 1893"/>
                <a:gd name="T30" fmla="*/ 2147483647 w 1297"/>
                <a:gd name="T31" fmla="*/ 2147483647 h 1893"/>
                <a:gd name="T32" fmla="*/ 2147483647 w 1297"/>
                <a:gd name="T33" fmla="*/ 2147483647 h 1893"/>
                <a:gd name="T34" fmla="*/ 2147483647 w 1297"/>
                <a:gd name="T35" fmla="*/ 2147483647 h 1893"/>
                <a:gd name="T36" fmla="*/ 2147483647 w 1297"/>
                <a:gd name="T37" fmla="*/ 2147483647 h 1893"/>
                <a:gd name="T38" fmla="*/ 2147483647 w 1297"/>
                <a:gd name="T39" fmla="*/ 2147483647 h 1893"/>
                <a:gd name="T40" fmla="*/ 2147483647 w 1297"/>
                <a:gd name="T41" fmla="*/ 2147483647 h 1893"/>
                <a:gd name="T42" fmla="*/ 2147483647 w 1297"/>
                <a:gd name="T43" fmla="*/ 2147483647 h 1893"/>
                <a:gd name="T44" fmla="*/ 2147483647 w 1297"/>
                <a:gd name="T45" fmla="*/ 2147483647 h 1893"/>
                <a:gd name="T46" fmla="*/ 2147483647 w 1297"/>
                <a:gd name="T47" fmla="*/ 2147483647 h 1893"/>
                <a:gd name="T48" fmla="*/ 2147483647 w 1297"/>
                <a:gd name="T49" fmla="*/ 2147483647 h 1893"/>
                <a:gd name="T50" fmla="*/ 2147483647 w 1297"/>
                <a:gd name="T51" fmla="*/ 2147483647 h 1893"/>
                <a:gd name="T52" fmla="*/ 2147483647 w 1297"/>
                <a:gd name="T53" fmla="*/ 2147483647 h 1893"/>
                <a:gd name="T54" fmla="*/ 2147483647 w 1297"/>
                <a:gd name="T55" fmla="*/ 2147483647 h 1893"/>
                <a:gd name="T56" fmla="*/ 2147483647 w 1297"/>
                <a:gd name="T57" fmla="*/ 2147483647 h 1893"/>
                <a:gd name="T58" fmla="*/ 2147483647 w 1297"/>
                <a:gd name="T59" fmla="*/ 2147483647 h 1893"/>
                <a:gd name="T60" fmla="*/ 2147483647 w 1297"/>
                <a:gd name="T61" fmla="*/ 2147483647 h 1893"/>
                <a:gd name="T62" fmla="*/ 2147483647 w 1297"/>
                <a:gd name="T63" fmla="*/ 2147483647 h 1893"/>
                <a:gd name="T64" fmla="*/ 2147483647 w 1297"/>
                <a:gd name="T65" fmla="*/ 2147483647 h 1893"/>
                <a:gd name="T66" fmla="*/ 2147483647 w 1297"/>
                <a:gd name="T67" fmla="*/ 2147483647 h 1893"/>
                <a:gd name="T68" fmla="*/ 2147483647 w 1297"/>
                <a:gd name="T69" fmla="*/ 0 h 189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97"/>
                <a:gd name="T106" fmla="*/ 0 h 1893"/>
                <a:gd name="T107" fmla="*/ 1297 w 1297"/>
                <a:gd name="T108" fmla="*/ 1893 h 189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97" h="1893">
                  <a:moveTo>
                    <a:pt x="1296" y="0"/>
                  </a:moveTo>
                  <a:lnTo>
                    <a:pt x="1288" y="1303"/>
                  </a:lnTo>
                  <a:lnTo>
                    <a:pt x="163" y="1892"/>
                  </a:lnTo>
                  <a:lnTo>
                    <a:pt x="122" y="1811"/>
                  </a:lnTo>
                  <a:lnTo>
                    <a:pt x="87" y="1728"/>
                  </a:lnTo>
                  <a:lnTo>
                    <a:pt x="58" y="1646"/>
                  </a:lnTo>
                  <a:lnTo>
                    <a:pt x="35" y="1563"/>
                  </a:lnTo>
                  <a:lnTo>
                    <a:pt x="18" y="1480"/>
                  </a:lnTo>
                  <a:lnTo>
                    <a:pt x="7" y="1397"/>
                  </a:lnTo>
                  <a:lnTo>
                    <a:pt x="0" y="1315"/>
                  </a:lnTo>
                  <a:lnTo>
                    <a:pt x="0" y="1233"/>
                  </a:lnTo>
                  <a:lnTo>
                    <a:pt x="4" y="1152"/>
                  </a:lnTo>
                  <a:lnTo>
                    <a:pt x="14" y="1072"/>
                  </a:lnTo>
                  <a:lnTo>
                    <a:pt x="28" y="993"/>
                  </a:lnTo>
                  <a:lnTo>
                    <a:pt x="48" y="916"/>
                  </a:lnTo>
                  <a:lnTo>
                    <a:pt x="72" y="840"/>
                  </a:lnTo>
                  <a:lnTo>
                    <a:pt x="101" y="767"/>
                  </a:lnTo>
                  <a:lnTo>
                    <a:pt x="135" y="695"/>
                  </a:lnTo>
                  <a:lnTo>
                    <a:pt x="173" y="625"/>
                  </a:lnTo>
                  <a:lnTo>
                    <a:pt x="215" y="558"/>
                  </a:lnTo>
                  <a:lnTo>
                    <a:pt x="263" y="494"/>
                  </a:lnTo>
                  <a:lnTo>
                    <a:pt x="313" y="433"/>
                  </a:lnTo>
                  <a:lnTo>
                    <a:pt x="368" y="375"/>
                  </a:lnTo>
                  <a:lnTo>
                    <a:pt x="426" y="319"/>
                  </a:lnTo>
                  <a:lnTo>
                    <a:pt x="489" y="268"/>
                  </a:lnTo>
                  <a:lnTo>
                    <a:pt x="555" y="221"/>
                  </a:lnTo>
                  <a:lnTo>
                    <a:pt x="625" y="177"/>
                  </a:lnTo>
                  <a:lnTo>
                    <a:pt x="698" y="138"/>
                  </a:lnTo>
                  <a:lnTo>
                    <a:pt x="774" y="103"/>
                  </a:lnTo>
                  <a:lnTo>
                    <a:pt x="854" y="73"/>
                  </a:lnTo>
                  <a:lnTo>
                    <a:pt x="936" y="48"/>
                  </a:lnTo>
                  <a:lnTo>
                    <a:pt x="1022" y="28"/>
                  </a:lnTo>
                  <a:lnTo>
                    <a:pt x="1111" y="13"/>
                  </a:lnTo>
                  <a:lnTo>
                    <a:pt x="1202" y="3"/>
                  </a:lnTo>
                  <a:lnTo>
                    <a:pt x="1296" y="0"/>
                  </a:lnTo>
                </a:path>
              </a:pathLst>
            </a:custGeom>
            <a:solidFill>
              <a:srgbClr val="FF3333"/>
            </a:solidFill>
            <a:ln>
              <a:noFill/>
            </a:ln>
            <a:extLst/>
          </p:spPr>
          <p:txBody>
            <a:bodyPr spcFirstLastPara="1">
              <a:prstTxWarp prst="textArchUp">
                <a:avLst/>
              </a:prstTxWarp>
            </a:bodyPr>
            <a:lstStyle/>
            <a:p>
              <a:pPr>
                <a:defRPr/>
              </a:pPr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" name="Freeform 15"/>
            <p:cNvSpPr>
              <a:spLocks/>
            </p:cNvSpPr>
            <p:nvPr/>
          </p:nvSpPr>
          <p:spPr bwMode="auto">
            <a:xfrm>
              <a:off x="4108335" y="3433529"/>
              <a:ext cx="3203575" cy="1747837"/>
            </a:xfrm>
            <a:custGeom>
              <a:avLst/>
              <a:gdLst>
                <a:gd name="T0" fmla="*/ 0 w 2207"/>
                <a:gd name="T1" fmla="*/ 2147483647 h 1290"/>
                <a:gd name="T2" fmla="*/ 2147483647 w 2207"/>
                <a:gd name="T3" fmla="*/ 0 h 1290"/>
                <a:gd name="T4" fmla="*/ 2147483647 w 2207"/>
                <a:gd name="T5" fmla="*/ 2147483647 h 1290"/>
                <a:gd name="T6" fmla="*/ 2147483647 w 2207"/>
                <a:gd name="T7" fmla="*/ 2147483647 h 1290"/>
                <a:gd name="T8" fmla="*/ 2147483647 w 2207"/>
                <a:gd name="T9" fmla="*/ 2147483647 h 1290"/>
                <a:gd name="T10" fmla="*/ 2147483647 w 2207"/>
                <a:gd name="T11" fmla="*/ 2147483647 h 1290"/>
                <a:gd name="T12" fmla="*/ 2147483647 w 2207"/>
                <a:gd name="T13" fmla="*/ 2147483647 h 1290"/>
                <a:gd name="T14" fmla="*/ 2147483647 w 2207"/>
                <a:gd name="T15" fmla="*/ 2147483647 h 1290"/>
                <a:gd name="T16" fmla="*/ 2147483647 w 2207"/>
                <a:gd name="T17" fmla="*/ 2147483647 h 1290"/>
                <a:gd name="T18" fmla="*/ 2147483647 w 2207"/>
                <a:gd name="T19" fmla="*/ 2147483647 h 1290"/>
                <a:gd name="T20" fmla="*/ 2147483647 w 2207"/>
                <a:gd name="T21" fmla="*/ 2147483647 h 1290"/>
                <a:gd name="T22" fmla="*/ 2147483647 w 2207"/>
                <a:gd name="T23" fmla="*/ 2147483647 h 1290"/>
                <a:gd name="T24" fmla="*/ 2147483647 w 2207"/>
                <a:gd name="T25" fmla="*/ 2147483647 h 1290"/>
                <a:gd name="T26" fmla="*/ 2147483647 w 2207"/>
                <a:gd name="T27" fmla="*/ 2147483647 h 1290"/>
                <a:gd name="T28" fmla="*/ 2147483647 w 2207"/>
                <a:gd name="T29" fmla="*/ 2147483647 h 1290"/>
                <a:gd name="T30" fmla="*/ 2147483647 w 2207"/>
                <a:gd name="T31" fmla="*/ 2147483647 h 1290"/>
                <a:gd name="T32" fmla="*/ 2147483647 w 2207"/>
                <a:gd name="T33" fmla="*/ 2147483647 h 1290"/>
                <a:gd name="T34" fmla="*/ 2147483647 w 2207"/>
                <a:gd name="T35" fmla="*/ 2147483647 h 1290"/>
                <a:gd name="T36" fmla="*/ 2147483647 w 2207"/>
                <a:gd name="T37" fmla="*/ 2147483647 h 1290"/>
                <a:gd name="T38" fmla="*/ 2147483647 w 2207"/>
                <a:gd name="T39" fmla="*/ 2147483647 h 1290"/>
                <a:gd name="T40" fmla="*/ 2147483647 w 2207"/>
                <a:gd name="T41" fmla="*/ 2147483647 h 1290"/>
                <a:gd name="T42" fmla="*/ 2147483647 w 2207"/>
                <a:gd name="T43" fmla="*/ 2147483647 h 1290"/>
                <a:gd name="T44" fmla="*/ 2147483647 w 2207"/>
                <a:gd name="T45" fmla="*/ 2147483647 h 1290"/>
                <a:gd name="T46" fmla="*/ 2147483647 w 2207"/>
                <a:gd name="T47" fmla="*/ 2147483647 h 1290"/>
                <a:gd name="T48" fmla="*/ 2147483647 w 2207"/>
                <a:gd name="T49" fmla="*/ 2147483647 h 1290"/>
                <a:gd name="T50" fmla="*/ 2147483647 w 2207"/>
                <a:gd name="T51" fmla="*/ 2147483647 h 1290"/>
                <a:gd name="T52" fmla="*/ 2147483647 w 2207"/>
                <a:gd name="T53" fmla="*/ 2147483647 h 1290"/>
                <a:gd name="T54" fmla="*/ 2147483647 w 2207"/>
                <a:gd name="T55" fmla="*/ 2147483647 h 1290"/>
                <a:gd name="T56" fmla="*/ 2147483647 w 2207"/>
                <a:gd name="T57" fmla="*/ 2147483647 h 1290"/>
                <a:gd name="T58" fmla="*/ 2147483647 w 2207"/>
                <a:gd name="T59" fmla="*/ 2147483647 h 1290"/>
                <a:gd name="T60" fmla="*/ 2147483647 w 2207"/>
                <a:gd name="T61" fmla="*/ 2147483647 h 1290"/>
                <a:gd name="T62" fmla="*/ 2147483647 w 2207"/>
                <a:gd name="T63" fmla="*/ 2147483647 h 1290"/>
                <a:gd name="T64" fmla="*/ 2147483647 w 2207"/>
                <a:gd name="T65" fmla="*/ 2147483647 h 1290"/>
                <a:gd name="T66" fmla="*/ 2147483647 w 2207"/>
                <a:gd name="T67" fmla="*/ 2147483647 h 1290"/>
                <a:gd name="T68" fmla="*/ 0 w 2207"/>
                <a:gd name="T69" fmla="*/ 2147483647 h 129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07"/>
                <a:gd name="T106" fmla="*/ 0 h 1290"/>
                <a:gd name="T107" fmla="*/ 2207 w 2207"/>
                <a:gd name="T108" fmla="*/ 1290 h 129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07" h="1290">
                  <a:moveTo>
                    <a:pt x="0" y="647"/>
                  </a:moveTo>
                  <a:lnTo>
                    <a:pt x="1125" y="0"/>
                  </a:lnTo>
                  <a:lnTo>
                    <a:pt x="2206" y="661"/>
                  </a:lnTo>
                  <a:lnTo>
                    <a:pt x="2153" y="738"/>
                  </a:lnTo>
                  <a:lnTo>
                    <a:pt x="2096" y="810"/>
                  </a:lnTo>
                  <a:lnTo>
                    <a:pt x="2036" y="877"/>
                  </a:lnTo>
                  <a:lnTo>
                    <a:pt x="1974" y="939"/>
                  </a:lnTo>
                  <a:lnTo>
                    <a:pt x="1910" y="995"/>
                  </a:lnTo>
                  <a:lnTo>
                    <a:pt x="1843" y="1047"/>
                  </a:lnTo>
                  <a:lnTo>
                    <a:pt x="1774" y="1094"/>
                  </a:lnTo>
                  <a:lnTo>
                    <a:pt x="1703" y="1136"/>
                  </a:lnTo>
                  <a:lnTo>
                    <a:pt x="1630" y="1173"/>
                  </a:lnTo>
                  <a:lnTo>
                    <a:pt x="1557" y="1204"/>
                  </a:lnTo>
                  <a:lnTo>
                    <a:pt x="1482" y="1231"/>
                  </a:lnTo>
                  <a:lnTo>
                    <a:pt x="1406" y="1252"/>
                  </a:lnTo>
                  <a:lnTo>
                    <a:pt x="1330" y="1269"/>
                  </a:lnTo>
                  <a:lnTo>
                    <a:pt x="1252" y="1281"/>
                  </a:lnTo>
                  <a:lnTo>
                    <a:pt x="1174" y="1287"/>
                  </a:lnTo>
                  <a:lnTo>
                    <a:pt x="1096" y="1289"/>
                  </a:lnTo>
                  <a:lnTo>
                    <a:pt x="1018" y="1286"/>
                  </a:lnTo>
                  <a:lnTo>
                    <a:pt x="941" y="1277"/>
                  </a:lnTo>
                  <a:lnTo>
                    <a:pt x="864" y="1265"/>
                  </a:lnTo>
                  <a:lnTo>
                    <a:pt x="787" y="1246"/>
                  </a:lnTo>
                  <a:lnTo>
                    <a:pt x="712" y="1223"/>
                  </a:lnTo>
                  <a:lnTo>
                    <a:pt x="638" y="1196"/>
                  </a:lnTo>
                  <a:lnTo>
                    <a:pt x="565" y="1162"/>
                  </a:lnTo>
                  <a:lnTo>
                    <a:pt x="493" y="1125"/>
                  </a:lnTo>
                  <a:lnTo>
                    <a:pt x="423" y="1082"/>
                  </a:lnTo>
                  <a:lnTo>
                    <a:pt x="355" y="1035"/>
                  </a:lnTo>
                  <a:lnTo>
                    <a:pt x="289" y="982"/>
                  </a:lnTo>
                  <a:lnTo>
                    <a:pt x="226" y="925"/>
                  </a:lnTo>
                  <a:lnTo>
                    <a:pt x="165" y="863"/>
                  </a:lnTo>
                  <a:lnTo>
                    <a:pt x="107" y="795"/>
                  </a:lnTo>
                  <a:lnTo>
                    <a:pt x="52" y="724"/>
                  </a:lnTo>
                  <a:lnTo>
                    <a:pt x="0" y="647"/>
                  </a:lnTo>
                </a:path>
              </a:pathLst>
            </a:custGeom>
            <a:solidFill>
              <a:srgbClr val="32C659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0" name="Freeform 21"/>
            <p:cNvSpPr>
              <a:spLocks/>
            </p:cNvSpPr>
            <p:nvPr/>
          </p:nvSpPr>
          <p:spPr bwMode="auto">
            <a:xfrm>
              <a:off x="5708535" y="2412766"/>
              <a:ext cx="1054100" cy="1546225"/>
            </a:xfrm>
            <a:custGeom>
              <a:avLst/>
              <a:gdLst>
                <a:gd name="T0" fmla="*/ 0 w 775"/>
                <a:gd name="T1" fmla="*/ 0 h 1149"/>
                <a:gd name="T2" fmla="*/ 2147483647 w 775"/>
                <a:gd name="T3" fmla="*/ 2147483647 h 1149"/>
                <a:gd name="T4" fmla="*/ 2147483647 w 775"/>
                <a:gd name="T5" fmla="*/ 2147483647 h 1149"/>
                <a:gd name="T6" fmla="*/ 2147483647 w 775"/>
                <a:gd name="T7" fmla="*/ 2147483647 h 1149"/>
                <a:gd name="T8" fmla="*/ 2147483647 w 775"/>
                <a:gd name="T9" fmla="*/ 2147483647 h 1149"/>
                <a:gd name="T10" fmla="*/ 2147483647 w 775"/>
                <a:gd name="T11" fmla="*/ 2147483647 h 1149"/>
                <a:gd name="T12" fmla="*/ 2147483647 w 775"/>
                <a:gd name="T13" fmla="*/ 2147483647 h 1149"/>
                <a:gd name="T14" fmla="*/ 2147483647 w 775"/>
                <a:gd name="T15" fmla="*/ 2147483647 h 1149"/>
                <a:gd name="T16" fmla="*/ 2147483647 w 775"/>
                <a:gd name="T17" fmla="*/ 2147483647 h 1149"/>
                <a:gd name="T18" fmla="*/ 2147483647 w 775"/>
                <a:gd name="T19" fmla="*/ 2147483647 h 1149"/>
                <a:gd name="T20" fmla="*/ 2147483647 w 775"/>
                <a:gd name="T21" fmla="*/ 2147483647 h 1149"/>
                <a:gd name="T22" fmla="*/ 2147483647 w 775"/>
                <a:gd name="T23" fmla="*/ 2147483647 h 1149"/>
                <a:gd name="T24" fmla="*/ 2147483647 w 775"/>
                <a:gd name="T25" fmla="*/ 2147483647 h 1149"/>
                <a:gd name="T26" fmla="*/ 2147483647 w 775"/>
                <a:gd name="T27" fmla="*/ 2147483647 h 1149"/>
                <a:gd name="T28" fmla="*/ 2147483647 w 775"/>
                <a:gd name="T29" fmla="*/ 2147483647 h 1149"/>
                <a:gd name="T30" fmla="*/ 2147483647 w 775"/>
                <a:gd name="T31" fmla="*/ 2147483647 h 1149"/>
                <a:gd name="T32" fmla="*/ 2147483647 w 775"/>
                <a:gd name="T33" fmla="*/ 2147483647 h 1149"/>
                <a:gd name="T34" fmla="*/ 2147483647 w 775"/>
                <a:gd name="T35" fmla="*/ 2147483647 h 1149"/>
                <a:gd name="T36" fmla="*/ 2147483647 w 775"/>
                <a:gd name="T37" fmla="*/ 2147483647 h 1149"/>
                <a:gd name="T38" fmla="*/ 2147483647 w 775"/>
                <a:gd name="T39" fmla="*/ 2147483647 h 1149"/>
                <a:gd name="T40" fmla="*/ 2147483647 w 775"/>
                <a:gd name="T41" fmla="*/ 2147483647 h 1149"/>
                <a:gd name="T42" fmla="*/ 2147483647 w 775"/>
                <a:gd name="T43" fmla="*/ 2147483647 h 1149"/>
                <a:gd name="T44" fmla="*/ 2147483647 w 775"/>
                <a:gd name="T45" fmla="*/ 2147483647 h 1149"/>
                <a:gd name="T46" fmla="*/ 2147483647 w 775"/>
                <a:gd name="T47" fmla="*/ 2147483647 h 1149"/>
                <a:gd name="T48" fmla="*/ 2147483647 w 775"/>
                <a:gd name="T49" fmla="*/ 2147483647 h 1149"/>
                <a:gd name="T50" fmla="*/ 2147483647 w 775"/>
                <a:gd name="T51" fmla="*/ 2147483647 h 1149"/>
                <a:gd name="T52" fmla="*/ 2147483647 w 775"/>
                <a:gd name="T53" fmla="*/ 2147483647 h 1149"/>
                <a:gd name="T54" fmla="*/ 2147483647 w 775"/>
                <a:gd name="T55" fmla="*/ 2147483647 h 1149"/>
                <a:gd name="T56" fmla="*/ 2147483647 w 775"/>
                <a:gd name="T57" fmla="*/ 2147483647 h 1149"/>
                <a:gd name="T58" fmla="*/ 2147483647 w 775"/>
                <a:gd name="T59" fmla="*/ 2147483647 h 1149"/>
                <a:gd name="T60" fmla="*/ 2147483647 w 775"/>
                <a:gd name="T61" fmla="*/ 2147483647 h 1149"/>
                <a:gd name="T62" fmla="*/ 2147483647 w 775"/>
                <a:gd name="T63" fmla="*/ 2147483647 h 1149"/>
                <a:gd name="T64" fmla="*/ 2147483647 w 775"/>
                <a:gd name="T65" fmla="*/ 2147483647 h 1149"/>
                <a:gd name="T66" fmla="*/ 2147483647 w 775"/>
                <a:gd name="T67" fmla="*/ 2147483647 h 1149"/>
                <a:gd name="T68" fmla="*/ 0 w 775"/>
                <a:gd name="T69" fmla="*/ 0 h 114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75"/>
                <a:gd name="T106" fmla="*/ 0 h 1149"/>
                <a:gd name="T107" fmla="*/ 775 w 775"/>
                <a:gd name="T108" fmla="*/ 1149 h 114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75" h="1149">
                  <a:moveTo>
                    <a:pt x="0" y="0"/>
                  </a:moveTo>
                  <a:lnTo>
                    <a:pt x="1" y="766"/>
                  </a:lnTo>
                  <a:lnTo>
                    <a:pt x="680" y="1148"/>
                  </a:lnTo>
                  <a:lnTo>
                    <a:pt x="705" y="1096"/>
                  </a:lnTo>
                  <a:lnTo>
                    <a:pt x="726" y="1043"/>
                  </a:lnTo>
                  <a:lnTo>
                    <a:pt x="743" y="990"/>
                  </a:lnTo>
                  <a:lnTo>
                    <a:pt x="755" y="939"/>
                  </a:lnTo>
                  <a:lnTo>
                    <a:pt x="765" y="887"/>
                  </a:lnTo>
                  <a:lnTo>
                    <a:pt x="771" y="836"/>
                  </a:lnTo>
                  <a:lnTo>
                    <a:pt x="774" y="785"/>
                  </a:lnTo>
                  <a:lnTo>
                    <a:pt x="773" y="735"/>
                  </a:lnTo>
                  <a:lnTo>
                    <a:pt x="769" y="686"/>
                  </a:lnTo>
                  <a:lnTo>
                    <a:pt x="761" y="638"/>
                  </a:lnTo>
                  <a:lnTo>
                    <a:pt x="751" y="590"/>
                  </a:lnTo>
                  <a:lnTo>
                    <a:pt x="738" y="544"/>
                  </a:lnTo>
                  <a:lnTo>
                    <a:pt x="722" y="499"/>
                  </a:lnTo>
                  <a:lnTo>
                    <a:pt x="703" y="455"/>
                  </a:lnTo>
                  <a:lnTo>
                    <a:pt x="681" y="413"/>
                  </a:lnTo>
                  <a:lnTo>
                    <a:pt x="657" y="372"/>
                  </a:lnTo>
                  <a:lnTo>
                    <a:pt x="630" y="333"/>
                  </a:lnTo>
                  <a:lnTo>
                    <a:pt x="601" y="295"/>
                  </a:lnTo>
                  <a:lnTo>
                    <a:pt x="570" y="259"/>
                  </a:lnTo>
                  <a:lnTo>
                    <a:pt x="536" y="225"/>
                  </a:lnTo>
                  <a:lnTo>
                    <a:pt x="500" y="193"/>
                  </a:lnTo>
                  <a:lnTo>
                    <a:pt x="463" y="163"/>
                  </a:lnTo>
                  <a:lnTo>
                    <a:pt x="423" y="135"/>
                  </a:lnTo>
                  <a:lnTo>
                    <a:pt x="382" y="110"/>
                  </a:lnTo>
                  <a:lnTo>
                    <a:pt x="339" y="87"/>
                  </a:lnTo>
                  <a:lnTo>
                    <a:pt x="295" y="66"/>
                  </a:lnTo>
                  <a:lnTo>
                    <a:pt x="248" y="48"/>
                  </a:lnTo>
                  <a:lnTo>
                    <a:pt x="201" y="33"/>
                  </a:lnTo>
                  <a:lnTo>
                    <a:pt x="152" y="20"/>
                  </a:lnTo>
                  <a:lnTo>
                    <a:pt x="103" y="10"/>
                  </a:lnTo>
                  <a:lnTo>
                    <a:pt x="52" y="3"/>
                  </a:lnTo>
                  <a:lnTo>
                    <a:pt x="0" y="0"/>
                  </a:lnTo>
                </a:path>
              </a:pathLst>
            </a:custGeom>
            <a:solidFill>
              <a:srgbClr val="000099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1" name="Freeform 23"/>
            <p:cNvSpPr>
              <a:spLocks/>
            </p:cNvSpPr>
            <p:nvPr/>
          </p:nvSpPr>
          <p:spPr bwMode="auto">
            <a:xfrm>
              <a:off x="4681423" y="2420704"/>
              <a:ext cx="1046162" cy="1550987"/>
            </a:xfrm>
            <a:custGeom>
              <a:avLst/>
              <a:gdLst>
                <a:gd name="T0" fmla="*/ 2147483647 w 811"/>
                <a:gd name="T1" fmla="*/ 0 h 1195"/>
                <a:gd name="T2" fmla="*/ 2147483647 w 811"/>
                <a:gd name="T3" fmla="*/ 2147483647 h 1195"/>
                <a:gd name="T4" fmla="*/ 2147483647 w 811"/>
                <a:gd name="T5" fmla="*/ 2147483647 h 1195"/>
                <a:gd name="T6" fmla="*/ 2147483647 w 811"/>
                <a:gd name="T7" fmla="*/ 2147483647 h 1195"/>
                <a:gd name="T8" fmla="*/ 2147483647 w 811"/>
                <a:gd name="T9" fmla="*/ 2147483647 h 1195"/>
                <a:gd name="T10" fmla="*/ 2147483647 w 811"/>
                <a:gd name="T11" fmla="*/ 2147483647 h 1195"/>
                <a:gd name="T12" fmla="*/ 2147483647 w 811"/>
                <a:gd name="T13" fmla="*/ 2147483647 h 1195"/>
                <a:gd name="T14" fmla="*/ 2147483647 w 811"/>
                <a:gd name="T15" fmla="*/ 2147483647 h 1195"/>
                <a:gd name="T16" fmla="*/ 2147483647 w 811"/>
                <a:gd name="T17" fmla="*/ 2147483647 h 1195"/>
                <a:gd name="T18" fmla="*/ 0 w 811"/>
                <a:gd name="T19" fmla="*/ 2147483647 h 1195"/>
                <a:gd name="T20" fmla="*/ 0 w 811"/>
                <a:gd name="T21" fmla="*/ 2147483647 h 1195"/>
                <a:gd name="T22" fmla="*/ 2147483647 w 811"/>
                <a:gd name="T23" fmla="*/ 2147483647 h 1195"/>
                <a:gd name="T24" fmla="*/ 2147483647 w 811"/>
                <a:gd name="T25" fmla="*/ 2147483647 h 1195"/>
                <a:gd name="T26" fmla="*/ 2147483647 w 811"/>
                <a:gd name="T27" fmla="*/ 2147483647 h 1195"/>
                <a:gd name="T28" fmla="*/ 2147483647 w 811"/>
                <a:gd name="T29" fmla="*/ 2147483647 h 1195"/>
                <a:gd name="T30" fmla="*/ 2147483647 w 811"/>
                <a:gd name="T31" fmla="*/ 2147483647 h 1195"/>
                <a:gd name="T32" fmla="*/ 2147483647 w 811"/>
                <a:gd name="T33" fmla="*/ 2147483647 h 1195"/>
                <a:gd name="T34" fmla="*/ 2147483647 w 811"/>
                <a:gd name="T35" fmla="*/ 2147483647 h 1195"/>
                <a:gd name="T36" fmla="*/ 2147483647 w 811"/>
                <a:gd name="T37" fmla="*/ 2147483647 h 1195"/>
                <a:gd name="T38" fmla="*/ 2147483647 w 811"/>
                <a:gd name="T39" fmla="*/ 2147483647 h 1195"/>
                <a:gd name="T40" fmla="*/ 2147483647 w 811"/>
                <a:gd name="T41" fmla="*/ 2147483647 h 1195"/>
                <a:gd name="T42" fmla="*/ 2147483647 w 811"/>
                <a:gd name="T43" fmla="*/ 2147483647 h 1195"/>
                <a:gd name="T44" fmla="*/ 2147483647 w 811"/>
                <a:gd name="T45" fmla="*/ 2147483647 h 1195"/>
                <a:gd name="T46" fmla="*/ 2147483647 w 811"/>
                <a:gd name="T47" fmla="*/ 2147483647 h 1195"/>
                <a:gd name="T48" fmla="*/ 2147483647 w 811"/>
                <a:gd name="T49" fmla="*/ 2147483647 h 1195"/>
                <a:gd name="T50" fmla="*/ 2147483647 w 811"/>
                <a:gd name="T51" fmla="*/ 2147483647 h 1195"/>
                <a:gd name="T52" fmla="*/ 2147483647 w 811"/>
                <a:gd name="T53" fmla="*/ 2147483647 h 1195"/>
                <a:gd name="T54" fmla="*/ 2147483647 w 811"/>
                <a:gd name="T55" fmla="*/ 2147483647 h 1195"/>
                <a:gd name="T56" fmla="*/ 2147483647 w 811"/>
                <a:gd name="T57" fmla="*/ 2147483647 h 1195"/>
                <a:gd name="T58" fmla="*/ 2147483647 w 811"/>
                <a:gd name="T59" fmla="*/ 2147483647 h 1195"/>
                <a:gd name="T60" fmla="*/ 2147483647 w 811"/>
                <a:gd name="T61" fmla="*/ 2147483647 h 1195"/>
                <a:gd name="T62" fmla="*/ 2147483647 w 811"/>
                <a:gd name="T63" fmla="*/ 2147483647 h 1195"/>
                <a:gd name="T64" fmla="*/ 2147483647 w 811"/>
                <a:gd name="T65" fmla="*/ 2147483647 h 1195"/>
                <a:gd name="T66" fmla="*/ 2147483647 w 811"/>
                <a:gd name="T67" fmla="*/ 0 h 1195"/>
                <a:gd name="T68" fmla="*/ 2147483647 w 811"/>
                <a:gd name="T69" fmla="*/ 0 h 119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11"/>
                <a:gd name="T106" fmla="*/ 0 h 1195"/>
                <a:gd name="T107" fmla="*/ 811 w 811"/>
                <a:gd name="T108" fmla="*/ 1195 h 119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11" h="1195">
                  <a:moveTo>
                    <a:pt x="810" y="0"/>
                  </a:moveTo>
                  <a:lnTo>
                    <a:pt x="810" y="770"/>
                  </a:lnTo>
                  <a:lnTo>
                    <a:pt x="105" y="1194"/>
                  </a:lnTo>
                  <a:lnTo>
                    <a:pt x="78" y="1140"/>
                  </a:lnTo>
                  <a:lnTo>
                    <a:pt x="55" y="1085"/>
                  </a:lnTo>
                  <a:lnTo>
                    <a:pt x="37" y="1031"/>
                  </a:lnTo>
                  <a:lnTo>
                    <a:pt x="22" y="976"/>
                  </a:lnTo>
                  <a:lnTo>
                    <a:pt x="11" y="922"/>
                  </a:lnTo>
                  <a:lnTo>
                    <a:pt x="3" y="868"/>
                  </a:lnTo>
                  <a:lnTo>
                    <a:pt x="0" y="815"/>
                  </a:lnTo>
                  <a:lnTo>
                    <a:pt x="0" y="762"/>
                  </a:lnTo>
                  <a:lnTo>
                    <a:pt x="3" y="710"/>
                  </a:lnTo>
                  <a:lnTo>
                    <a:pt x="9" y="658"/>
                  </a:lnTo>
                  <a:lnTo>
                    <a:pt x="20" y="608"/>
                  </a:lnTo>
                  <a:lnTo>
                    <a:pt x="33" y="559"/>
                  </a:lnTo>
                  <a:lnTo>
                    <a:pt x="49" y="510"/>
                  </a:lnTo>
                  <a:lnTo>
                    <a:pt x="68" y="463"/>
                  </a:lnTo>
                  <a:lnTo>
                    <a:pt x="91" y="418"/>
                  </a:lnTo>
                  <a:lnTo>
                    <a:pt x="115" y="375"/>
                  </a:lnTo>
                  <a:lnTo>
                    <a:pt x="143" y="333"/>
                  </a:lnTo>
                  <a:lnTo>
                    <a:pt x="173" y="293"/>
                  </a:lnTo>
                  <a:lnTo>
                    <a:pt x="206" y="255"/>
                  </a:lnTo>
                  <a:lnTo>
                    <a:pt x="241" y="218"/>
                  </a:lnTo>
                  <a:lnTo>
                    <a:pt x="278" y="184"/>
                  </a:lnTo>
                  <a:lnTo>
                    <a:pt x="317" y="153"/>
                  </a:lnTo>
                  <a:lnTo>
                    <a:pt x="359" y="125"/>
                  </a:lnTo>
                  <a:lnTo>
                    <a:pt x="402" y="98"/>
                  </a:lnTo>
                  <a:lnTo>
                    <a:pt x="447" y="75"/>
                  </a:lnTo>
                  <a:lnTo>
                    <a:pt x="494" y="54"/>
                  </a:lnTo>
                  <a:lnTo>
                    <a:pt x="543" y="37"/>
                  </a:lnTo>
                  <a:lnTo>
                    <a:pt x="593" y="23"/>
                  </a:lnTo>
                  <a:lnTo>
                    <a:pt x="646" y="11"/>
                  </a:lnTo>
                  <a:lnTo>
                    <a:pt x="699" y="4"/>
                  </a:lnTo>
                  <a:lnTo>
                    <a:pt x="754" y="0"/>
                  </a:lnTo>
                  <a:lnTo>
                    <a:pt x="810" y="0"/>
                  </a:lnTo>
                </a:path>
              </a:pathLst>
            </a:custGeom>
            <a:solidFill>
              <a:srgbClr val="990033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" name="Freeform 25"/>
            <p:cNvSpPr>
              <a:spLocks/>
            </p:cNvSpPr>
            <p:nvPr/>
          </p:nvSpPr>
          <p:spPr bwMode="auto">
            <a:xfrm>
              <a:off x="4779848" y="3435116"/>
              <a:ext cx="1854200" cy="1068388"/>
            </a:xfrm>
            <a:custGeom>
              <a:avLst/>
              <a:gdLst>
                <a:gd name="T0" fmla="*/ 0 w 1413"/>
                <a:gd name="T1" fmla="*/ 2147483647 h 795"/>
                <a:gd name="T2" fmla="*/ 2147483647 w 1413"/>
                <a:gd name="T3" fmla="*/ 0 h 795"/>
                <a:gd name="T4" fmla="*/ 2147483647 w 1413"/>
                <a:gd name="T5" fmla="*/ 2147483647 h 795"/>
                <a:gd name="T6" fmla="*/ 2147483647 w 1413"/>
                <a:gd name="T7" fmla="*/ 2147483647 h 795"/>
                <a:gd name="T8" fmla="*/ 2147483647 w 1413"/>
                <a:gd name="T9" fmla="*/ 2147483647 h 795"/>
                <a:gd name="T10" fmla="*/ 2147483647 w 1413"/>
                <a:gd name="T11" fmla="*/ 2147483647 h 795"/>
                <a:gd name="T12" fmla="*/ 2147483647 w 1413"/>
                <a:gd name="T13" fmla="*/ 2147483647 h 795"/>
                <a:gd name="T14" fmla="*/ 2147483647 w 1413"/>
                <a:gd name="T15" fmla="*/ 2147483647 h 795"/>
                <a:gd name="T16" fmla="*/ 2147483647 w 1413"/>
                <a:gd name="T17" fmla="*/ 2147483647 h 795"/>
                <a:gd name="T18" fmla="*/ 2147483647 w 1413"/>
                <a:gd name="T19" fmla="*/ 2147483647 h 795"/>
                <a:gd name="T20" fmla="*/ 2147483647 w 1413"/>
                <a:gd name="T21" fmla="*/ 2147483647 h 795"/>
                <a:gd name="T22" fmla="*/ 2147483647 w 1413"/>
                <a:gd name="T23" fmla="*/ 2147483647 h 795"/>
                <a:gd name="T24" fmla="*/ 2147483647 w 1413"/>
                <a:gd name="T25" fmla="*/ 2147483647 h 795"/>
                <a:gd name="T26" fmla="*/ 2147483647 w 1413"/>
                <a:gd name="T27" fmla="*/ 2147483647 h 795"/>
                <a:gd name="T28" fmla="*/ 2147483647 w 1413"/>
                <a:gd name="T29" fmla="*/ 2147483647 h 795"/>
                <a:gd name="T30" fmla="*/ 2147483647 w 1413"/>
                <a:gd name="T31" fmla="*/ 2147483647 h 795"/>
                <a:gd name="T32" fmla="*/ 2147483647 w 1413"/>
                <a:gd name="T33" fmla="*/ 2147483647 h 795"/>
                <a:gd name="T34" fmla="*/ 2147483647 w 1413"/>
                <a:gd name="T35" fmla="*/ 2147483647 h 795"/>
                <a:gd name="T36" fmla="*/ 2147483647 w 1413"/>
                <a:gd name="T37" fmla="*/ 2147483647 h 795"/>
                <a:gd name="T38" fmla="*/ 2147483647 w 1413"/>
                <a:gd name="T39" fmla="*/ 2147483647 h 795"/>
                <a:gd name="T40" fmla="*/ 2147483647 w 1413"/>
                <a:gd name="T41" fmla="*/ 2147483647 h 795"/>
                <a:gd name="T42" fmla="*/ 2147483647 w 1413"/>
                <a:gd name="T43" fmla="*/ 2147483647 h 795"/>
                <a:gd name="T44" fmla="*/ 2147483647 w 1413"/>
                <a:gd name="T45" fmla="*/ 2147483647 h 795"/>
                <a:gd name="T46" fmla="*/ 2147483647 w 1413"/>
                <a:gd name="T47" fmla="*/ 2147483647 h 795"/>
                <a:gd name="T48" fmla="*/ 2147483647 w 1413"/>
                <a:gd name="T49" fmla="*/ 2147483647 h 795"/>
                <a:gd name="T50" fmla="*/ 2147483647 w 1413"/>
                <a:gd name="T51" fmla="*/ 2147483647 h 795"/>
                <a:gd name="T52" fmla="*/ 2147483647 w 1413"/>
                <a:gd name="T53" fmla="*/ 2147483647 h 795"/>
                <a:gd name="T54" fmla="*/ 2147483647 w 1413"/>
                <a:gd name="T55" fmla="*/ 2147483647 h 795"/>
                <a:gd name="T56" fmla="*/ 2147483647 w 1413"/>
                <a:gd name="T57" fmla="*/ 2147483647 h 795"/>
                <a:gd name="T58" fmla="*/ 2147483647 w 1413"/>
                <a:gd name="T59" fmla="*/ 2147483647 h 795"/>
                <a:gd name="T60" fmla="*/ 2147483647 w 1413"/>
                <a:gd name="T61" fmla="*/ 2147483647 h 795"/>
                <a:gd name="T62" fmla="*/ 2147483647 w 1413"/>
                <a:gd name="T63" fmla="*/ 2147483647 h 795"/>
                <a:gd name="T64" fmla="*/ 2147483647 w 1413"/>
                <a:gd name="T65" fmla="*/ 2147483647 h 795"/>
                <a:gd name="T66" fmla="*/ 2147483647 w 1413"/>
                <a:gd name="T67" fmla="*/ 2147483647 h 795"/>
                <a:gd name="T68" fmla="*/ 0 w 1413"/>
                <a:gd name="T69" fmla="*/ 2147483647 h 79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13"/>
                <a:gd name="T106" fmla="*/ 0 h 795"/>
                <a:gd name="T107" fmla="*/ 1413 w 1413"/>
                <a:gd name="T108" fmla="*/ 795 h 79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13" h="795">
                  <a:moveTo>
                    <a:pt x="0" y="386"/>
                  </a:moveTo>
                  <a:lnTo>
                    <a:pt x="741" y="0"/>
                  </a:lnTo>
                  <a:lnTo>
                    <a:pt x="1412" y="389"/>
                  </a:lnTo>
                  <a:lnTo>
                    <a:pt x="1388" y="433"/>
                  </a:lnTo>
                  <a:lnTo>
                    <a:pt x="1360" y="475"/>
                  </a:lnTo>
                  <a:lnTo>
                    <a:pt x="1330" y="515"/>
                  </a:lnTo>
                  <a:lnTo>
                    <a:pt x="1297" y="552"/>
                  </a:lnTo>
                  <a:lnTo>
                    <a:pt x="1262" y="588"/>
                  </a:lnTo>
                  <a:lnTo>
                    <a:pt x="1224" y="620"/>
                  </a:lnTo>
                  <a:lnTo>
                    <a:pt x="1184" y="650"/>
                  </a:lnTo>
                  <a:lnTo>
                    <a:pt x="1142" y="677"/>
                  </a:lnTo>
                  <a:lnTo>
                    <a:pt x="1098" y="701"/>
                  </a:lnTo>
                  <a:lnTo>
                    <a:pt x="1053" y="723"/>
                  </a:lnTo>
                  <a:lnTo>
                    <a:pt x="1006" y="742"/>
                  </a:lnTo>
                  <a:lnTo>
                    <a:pt x="958" y="758"/>
                  </a:lnTo>
                  <a:lnTo>
                    <a:pt x="909" y="771"/>
                  </a:lnTo>
                  <a:lnTo>
                    <a:pt x="859" y="782"/>
                  </a:lnTo>
                  <a:lnTo>
                    <a:pt x="808" y="789"/>
                  </a:lnTo>
                  <a:lnTo>
                    <a:pt x="756" y="793"/>
                  </a:lnTo>
                  <a:lnTo>
                    <a:pt x="704" y="794"/>
                  </a:lnTo>
                  <a:lnTo>
                    <a:pt x="652" y="792"/>
                  </a:lnTo>
                  <a:lnTo>
                    <a:pt x="600" y="786"/>
                  </a:lnTo>
                  <a:lnTo>
                    <a:pt x="548" y="777"/>
                  </a:lnTo>
                  <a:lnTo>
                    <a:pt x="496" y="765"/>
                  </a:lnTo>
                  <a:lnTo>
                    <a:pt x="445" y="749"/>
                  </a:lnTo>
                  <a:lnTo>
                    <a:pt x="395" y="730"/>
                  </a:lnTo>
                  <a:lnTo>
                    <a:pt x="345" y="707"/>
                  </a:lnTo>
                  <a:lnTo>
                    <a:pt x="296" y="680"/>
                  </a:lnTo>
                  <a:lnTo>
                    <a:pt x="249" y="650"/>
                  </a:lnTo>
                  <a:lnTo>
                    <a:pt x="203" y="616"/>
                  </a:lnTo>
                  <a:lnTo>
                    <a:pt x="159" y="578"/>
                  </a:lnTo>
                  <a:lnTo>
                    <a:pt x="116" y="536"/>
                  </a:lnTo>
                  <a:lnTo>
                    <a:pt x="76" y="490"/>
                  </a:lnTo>
                  <a:lnTo>
                    <a:pt x="36" y="440"/>
                  </a:lnTo>
                  <a:lnTo>
                    <a:pt x="0" y="386"/>
                  </a:lnTo>
                </a:path>
              </a:pathLst>
            </a:custGeom>
            <a:solidFill>
              <a:srgbClr val="009966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" name="Line 41"/>
            <p:cNvSpPr>
              <a:spLocks noChangeShapeType="1"/>
            </p:cNvSpPr>
            <p:nvPr/>
          </p:nvSpPr>
          <p:spPr bwMode="auto">
            <a:xfrm flipH="1" flipV="1">
              <a:off x="3701935" y="942741"/>
              <a:ext cx="1365250" cy="1698625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4" name="Line 43"/>
            <p:cNvSpPr>
              <a:spLocks noChangeShapeType="1"/>
            </p:cNvSpPr>
            <p:nvPr/>
          </p:nvSpPr>
          <p:spPr bwMode="auto">
            <a:xfrm flipH="1">
              <a:off x="2520835" y="3476391"/>
              <a:ext cx="2151063" cy="41275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" name="Line 48"/>
            <p:cNvSpPr>
              <a:spLocks noChangeShapeType="1"/>
            </p:cNvSpPr>
            <p:nvPr/>
          </p:nvSpPr>
          <p:spPr bwMode="auto">
            <a:xfrm flipV="1">
              <a:off x="6148273" y="1869841"/>
              <a:ext cx="287337" cy="636588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" name="Line 49"/>
            <p:cNvSpPr>
              <a:spLocks noChangeShapeType="1"/>
            </p:cNvSpPr>
            <p:nvPr/>
          </p:nvSpPr>
          <p:spPr bwMode="auto">
            <a:xfrm flipV="1">
              <a:off x="6459423" y="2239729"/>
              <a:ext cx="508000" cy="48895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" name="Line 50"/>
            <p:cNvSpPr>
              <a:spLocks noChangeShapeType="1"/>
            </p:cNvSpPr>
            <p:nvPr/>
          </p:nvSpPr>
          <p:spPr bwMode="auto">
            <a:xfrm flipV="1">
              <a:off x="6689610" y="2806466"/>
              <a:ext cx="633413" cy="255588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" name="Line 51"/>
            <p:cNvSpPr>
              <a:spLocks noChangeShapeType="1"/>
            </p:cNvSpPr>
            <p:nvPr/>
          </p:nvSpPr>
          <p:spPr bwMode="auto">
            <a:xfrm>
              <a:off x="6756285" y="3487504"/>
              <a:ext cx="695325" cy="20637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" name="Line 52"/>
            <p:cNvSpPr>
              <a:spLocks noChangeShapeType="1"/>
            </p:cNvSpPr>
            <p:nvPr/>
          </p:nvSpPr>
          <p:spPr bwMode="auto">
            <a:xfrm flipV="1">
              <a:off x="6486410" y="533166"/>
              <a:ext cx="554038" cy="1230313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" name="Line 53"/>
            <p:cNvSpPr>
              <a:spLocks noChangeShapeType="1"/>
            </p:cNvSpPr>
            <p:nvPr/>
          </p:nvSpPr>
          <p:spPr bwMode="auto">
            <a:xfrm flipV="1">
              <a:off x="7051560" y="1203091"/>
              <a:ext cx="955675" cy="957263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" name="Line 54"/>
            <p:cNvSpPr>
              <a:spLocks noChangeShapeType="1"/>
            </p:cNvSpPr>
            <p:nvPr/>
          </p:nvSpPr>
          <p:spPr bwMode="auto">
            <a:xfrm flipV="1">
              <a:off x="7451610" y="2269891"/>
              <a:ext cx="1200150" cy="48895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2" name="Line 55"/>
            <p:cNvSpPr>
              <a:spLocks noChangeShapeType="1"/>
            </p:cNvSpPr>
            <p:nvPr/>
          </p:nvSpPr>
          <p:spPr bwMode="auto">
            <a:xfrm>
              <a:off x="7597660" y="3516079"/>
              <a:ext cx="1317625" cy="23812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3" name="Rectangle 57"/>
            <p:cNvSpPr>
              <a:spLocks noChangeArrowheads="1"/>
            </p:cNvSpPr>
            <p:nvPr/>
          </p:nvSpPr>
          <p:spPr bwMode="auto">
            <a:xfrm>
              <a:off x="5162435" y="3846279"/>
              <a:ext cx="1158875" cy="58896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8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ATHEROMA AND FIBROUS PLAQUE- FORMATION AND VULNERABILITY</a:t>
              </a:r>
            </a:p>
          </p:txBody>
        </p:sp>
        <p:sp>
          <p:nvSpPr>
            <p:cNvPr id="244" name="Rectangle 58"/>
            <p:cNvSpPr>
              <a:spLocks noChangeArrowheads="1"/>
            </p:cNvSpPr>
            <p:nvPr/>
          </p:nvSpPr>
          <p:spPr bwMode="auto">
            <a:xfrm>
              <a:off x="4752860" y="2922354"/>
              <a:ext cx="979488" cy="22066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defTabSz="979488" eaLnBrk="0" hangingPunct="0">
                <a:spcBef>
                  <a:spcPct val="50000"/>
                </a:spcBef>
              </a:pPr>
              <a:r>
                <a:rPr lang="en-GB" sz="8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THROMBOSIS</a:t>
              </a:r>
            </a:p>
          </p:txBody>
        </p:sp>
        <p:sp>
          <p:nvSpPr>
            <p:cNvPr id="245" name="Rectangle 59"/>
            <p:cNvSpPr>
              <a:spLocks noChangeArrowheads="1"/>
            </p:cNvSpPr>
            <p:nvPr/>
          </p:nvSpPr>
          <p:spPr bwMode="auto">
            <a:xfrm>
              <a:off x="5888746" y="2850916"/>
              <a:ext cx="836613" cy="46513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8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INJURY TO CORONARY ARTERIES</a:t>
              </a:r>
            </a:p>
          </p:txBody>
        </p:sp>
        <p:sp>
          <p:nvSpPr>
            <p:cNvPr id="246" name="Oval 60"/>
            <p:cNvSpPr>
              <a:spLocks noChangeArrowheads="1"/>
            </p:cNvSpPr>
            <p:nvPr/>
          </p:nvSpPr>
          <p:spPr bwMode="auto">
            <a:xfrm>
              <a:off x="5325948" y="3071579"/>
              <a:ext cx="781050" cy="781050"/>
            </a:xfrm>
            <a:prstGeom prst="ellipse">
              <a:avLst/>
            </a:prstGeom>
            <a:solidFill>
              <a:schemeClr val="tx1"/>
            </a:solidFill>
            <a:ln w="15875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" name="Rectangle 61"/>
            <p:cNvSpPr>
              <a:spLocks noChangeArrowheads="1"/>
            </p:cNvSpPr>
            <p:nvPr/>
          </p:nvSpPr>
          <p:spPr bwMode="auto">
            <a:xfrm>
              <a:off x="5370398" y="3314466"/>
              <a:ext cx="668337" cy="34560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8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HEART </a:t>
              </a:r>
              <a:r>
                <a:rPr lang="en-GB" sz="800" b="1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HEALTH</a:t>
              </a:r>
              <a:endParaRPr lang="en-GB" sz="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8" name="Rectangle 62"/>
            <p:cNvSpPr>
              <a:spLocks noChangeArrowheads="1"/>
            </p:cNvSpPr>
            <p:nvPr/>
          </p:nvSpPr>
          <p:spPr bwMode="auto">
            <a:xfrm>
              <a:off x="4802958" y="4548103"/>
              <a:ext cx="846138" cy="41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PRO-COAGULANT STATE</a:t>
              </a:r>
            </a:p>
          </p:txBody>
        </p:sp>
        <p:sp>
          <p:nvSpPr>
            <p:cNvPr id="250" name="Rectangle 63"/>
            <p:cNvSpPr>
              <a:spLocks noChangeArrowheads="1"/>
            </p:cNvSpPr>
            <p:nvPr/>
          </p:nvSpPr>
          <p:spPr bwMode="auto">
            <a:xfrm>
              <a:off x="6194310" y="4347929"/>
              <a:ext cx="919163" cy="3111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defTabSz="979488" eaLnBrk="0" hangingPunct="0">
                <a:spcBef>
                  <a:spcPct val="50000"/>
                </a:spcBef>
              </a:pPr>
              <a:r>
                <a:rPr lang="en-GB" sz="7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ATHEROGENIC LIPID PROFILE</a:t>
              </a:r>
            </a:p>
          </p:txBody>
        </p:sp>
        <p:sp>
          <p:nvSpPr>
            <p:cNvPr id="251" name="Rectangle 64"/>
            <p:cNvSpPr>
              <a:spLocks noChangeArrowheads="1"/>
            </p:cNvSpPr>
            <p:nvPr/>
          </p:nvSpPr>
          <p:spPr bwMode="auto">
            <a:xfrm>
              <a:off x="5475173" y="4632091"/>
              <a:ext cx="723900" cy="41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RAISED BLOOD PRESSURE </a:t>
              </a:r>
            </a:p>
          </p:txBody>
        </p:sp>
        <p:sp>
          <p:nvSpPr>
            <p:cNvPr id="252" name="Rectangle 65"/>
            <p:cNvSpPr>
              <a:spLocks noChangeArrowheads="1"/>
            </p:cNvSpPr>
            <p:nvPr/>
          </p:nvSpPr>
          <p:spPr bwMode="auto">
            <a:xfrm>
              <a:off x="6586423" y="3577991"/>
              <a:ext cx="954087" cy="3995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657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INCREASED INFLAMMATION (INFECTION?)</a:t>
              </a:r>
            </a:p>
          </p:txBody>
        </p:sp>
        <p:sp>
          <p:nvSpPr>
            <p:cNvPr id="253" name="Rectangle 66"/>
            <p:cNvSpPr>
              <a:spLocks noChangeArrowheads="1"/>
            </p:cNvSpPr>
            <p:nvPr/>
          </p:nvSpPr>
          <p:spPr bwMode="auto">
            <a:xfrm>
              <a:off x="6476885" y="2533416"/>
              <a:ext cx="781050" cy="4193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INCREASED LIPID OXIDATION</a:t>
              </a:r>
            </a:p>
          </p:txBody>
        </p:sp>
        <p:sp>
          <p:nvSpPr>
            <p:cNvPr id="254" name="Rectangle 67"/>
            <p:cNvSpPr>
              <a:spLocks noChangeArrowheads="1"/>
            </p:cNvSpPr>
            <p:nvPr/>
          </p:nvSpPr>
          <p:spPr bwMode="auto">
            <a:xfrm>
              <a:off x="5605348" y="1882541"/>
              <a:ext cx="790575" cy="4206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RAISED BLOOD PRESSURE</a:t>
              </a:r>
            </a:p>
          </p:txBody>
        </p:sp>
        <p:sp>
          <p:nvSpPr>
            <p:cNvPr id="255" name="Rectangle 68"/>
            <p:cNvSpPr>
              <a:spLocks noChangeArrowheads="1"/>
            </p:cNvSpPr>
            <p:nvPr/>
          </p:nvSpPr>
          <p:spPr bwMode="auto">
            <a:xfrm>
              <a:off x="4252798" y="2508016"/>
              <a:ext cx="857250" cy="2047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defTabSz="979488" eaLnBrk="0" hangingPunct="0">
                <a:spcBef>
                  <a:spcPct val="50000"/>
                </a:spcBef>
              </a:pPr>
              <a:r>
                <a:rPr lang="en-GB" sz="7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ARRHYTHMIA</a:t>
              </a:r>
            </a:p>
          </p:txBody>
        </p:sp>
        <p:sp>
          <p:nvSpPr>
            <p:cNvPr id="256" name="Rectangle 69"/>
            <p:cNvSpPr>
              <a:spLocks noChangeArrowheads="1"/>
            </p:cNvSpPr>
            <p:nvPr/>
          </p:nvSpPr>
          <p:spPr bwMode="auto">
            <a:xfrm>
              <a:off x="3938473" y="2973154"/>
              <a:ext cx="827087" cy="4191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PRO-COAGULANT STATE</a:t>
              </a:r>
            </a:p>
          </p:txBody>
        </p:sp>
        <p:sp>
          <p:nvSpPr>
            <p:cNvPr id="257" name="Rectangle 70"/>
            <p:cNvSpPr>
              <a:spLocks noChangeArrowheads="1"/>
            </p:cNvSpPr>
            <p:nvPr/>
          </p:nvSpPr>
          <p:spPr bwMode="auto">
            <a:xfrm>
              <a:off x="3938473" y="3639904"/>
              <a:ext cx="911225" cy="31162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PLATELET AGGREGATION</a:t>
              </a:r>
            </a:p>
          </p:txBody>
        </p:sp>
        <p:sp>
          <p:nvSpPr>
            <p:cNvPr id="258" name="Rectangle 73"/>
            <p:cNvSpPr>
              <a:spLocks noChangeArrowheads="1"/>
            </p:cNvSpPr>
            <p:nvPr/>
          </p:nvSpPr>
          <p:spPr bwMode="auto">
            <a:xfrm>
              <a:off x="6165735" y="2071454"/>
              <a:ext cx="854075" cy="28084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6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INCREASED </a:t>
              </a:r>
              <a:r>
                <a:rPr lang="en-GB" sz="600" b="1" dirty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HOMOCYSTEINE</a:t>
              </a:r>
              <a:endParaRPr lang="en-GB" sz="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9" name="Rectangle 74"/>
            <p:cNvSpPr>
              <a:spLocks noChangeArrowheads="1"/>
            </p:cNvSpPr>
            <p:nvPr/>
          </p:nvSpPr>
          <p:spPr bwMode="auto">
            <a:xfrm>
              <a:off x="4816360" y="1950804"/>
              <a:ext cx="836613" cy="4191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IMPAIRED ENDOTHELIAL FUNCTION</a:t>
              </a:r>
            </a:p>
          </p:txBody>
        </p:sp>
        <p:sp>
          <p:nvSpPr>
            <p:cNvPr id="260" name="Rectangle 75"/>
            <p:cNvSpPr>
              <a:spLocks noChangeArrowheads="1"/>
            </p:cNvSpPr>
            <p:nvPr/>
          </p:nvSpPr>
          <p:spPr bwMode="auto">
            <a:xfrm>
              <a:off x="6654685" y="3009666"/>
              <a:ext cx="863600" cy="4191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</a:pPr>
              <a:r>
                <a:rPr lang="en-GB" sz="7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IMPAIRED ENDOTHELIAL FUNCTION</a:t>
              </a:r>
            </a:p>
          </p:txBody>
        </p:sp>
        <p:sp>
          <p:nvSpPr>
            <p:cNvPr id="261" name="Line 42"/>
            <p:cNvSpPr>
              <a:spLocks noChangeShapeType="1"/>
            </p:cNvSpPr>
            <p:nvPr/>
          </p:nvSpPr>
          <p:spPr bwMode="auto">
            <a:xfrm flipH="1" flipV="1">
              <a:off x="2785948" y="2160354"/>
              <a:ext cx="1973262" cy="868362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2" name="Oval 124"/>
            <p:cNvSpPr>
              <a:spLocks noChangeArrowheads="1"/>
            </p:cNvSpPr>
            <p:nvPr/>
          </p:nvSpPr>
          <p:spPr bwMode="auto">
            <a:xfrm>
              <a:off x="4671898" y="2415941"/>
              <a:ext cx="2090737" cy="209073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3" name="Oval 126"/>
            <p:cNvSpPr>
              <a:spLocks noChangeArrowheads="1"/>
            </p:cNvSpPr>
            <p:nvPr/>
          </p:nvSpPr>
          <p:spPr bwMode="auto">
            <a:xfrm>
              <a:off x="3974985" y="1707916"/>
              <a:ext cx="3478213" cy="3479800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4" name="Line 137"/>
            <p:cNvSpPr>
              <a:spLocks noChangeShapeType="1"/>
            </p:cNvSpPr>
            <p:nvPr/>
          </p:nvSpPr>
          <p:spPr bwMode="auto">
            <a:xfrm flipH="1">
              <a:off x="4032135" y="4347929"/>
              <a:ext cx="1130300" cy="1792287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5" name="Line 138"/>
            <p:cNvSpPr>
              <a:spLocks noChangeShapeType="1"/>
            </p:cNvSpPr>
            <p:nvPr/>
          </p:nvSpPr>
          <p:spPr bwMode="auto">
            <a:xfrm flipH="1">
              <a:off x="5243398" y="4503504"/>
              <a:ext cx="311150" cy="2130425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" name="Line 140"/>
            <p:cNvSpPr>
              <a:spLocks noChangeShapeType="1"/>
            </p:cNvSpPr>
            <p:nvPr/>
          </p:nvSpPr>
          <p:spPr bwMode="auto">
            <a:xfrm>
              <a:off x="6048260" y="4462229"/>
              <a:ext cx="665163" cy="200660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7" name="Line 152"/>
            <p:cNvSpPr>
              <a:spLocks noChangeShapeType="1"/>
            </p:cNvSpPr>
            <p:nvPr/>
          </p:nvSpPr>
          <p:spPr bwMode="auto">
            <a:xfrm>
              <a:off x="6064135" y="3633554"/>
              <a:ext cx="2501900" cy="1389062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8" name="Line 157"/>
            <p:cNvSpPr>
              <a:spLocks noChangeShapeType="1"/>
            </p:cNvSpPr>
            <p:nvPr/>
          </p:nvSpPr>
          <p:spPr bwMode="auto">
            <a:xfrm flipH="1">
              <a:off x="2906598" y="3633554"/>
              <a:ext cx="2459037" cy="131445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9" name="AutoShape 153"/>
            <p:cNvSpPr>
              <a:spLocks noChangeArrowheads="1"/>
            </p:cNvSpPr>
            <p:nvPr/>
          </p:nvSpPr>
          <p:spPr bwMode="auto">
            <a:xfrm>
              <a:off x="3838460" y="1584091"/>
              <a:ext cx="3756025" cy="3756025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2147483647 h 21600"/>
                <a:gd name="T12" fmla="*/ 2147483647 w 21600"/>
                <a:gd name="T13" fmla="*/ 2147483647 h 21600"/>
                <a:gd name="T14" fmla="*/ 2147483647 w 21600"/>
                <a:gd name="T15" fmla="*/ 2147483647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3 h 21600"/>
                <a:gd name="T26" fmla="*/ 18437 w 21600"/>
                <a:gd name="T27" fmla="*/ 18437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900" y="10800"/>
                  </a:moveTo>
                  <a:cubicBezTo>
                    <a:pt x="900" y="16268"/>
                    <a:pt x="5332" y="20700"/>
                    <a:pt x="10800" y="20700"/>
                  </a:cubicBezTo>
                  <a:cubicBezTo>
                    <a:pt x="16268" y="20700"/>
                    <a:pt x="20700" y="16268"/>
                    <a:pt x="20700" y="10800"/>
                  </a:cubicBezTo>
                  <a:cubicBezTo>
                    <a:pt x="20700" y="5332"/>
                    <a:pt x="16268" y="900"/>
                    <a:pt x="10800" y="900"/>
                  </a:cubicBezTo>
                  <a:cubicBezTo>
                    <a:pt x="5332" y="900"/>
                    <a:pt x="900" y="5332"/>
                    <a:pt x="900" y="10800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0" name="Line 158"/>
            <p:cNvSpPr>
              <a:spLocks noChangeShapeType="1"/>
            </p:cNvSpPr>
            <p:nvPr/>
          </p:nvSpPr>
          <p:spPr bwMode="auto">
            <a:xfrm flipV="1">
              <a:off x="5714885" y="237891"/>
              <a:ext cx="0" cy="134143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1" name="Freeform 170"/>
            <p:cNvSpPr>
              <a:spLocks/>
            </p:cNvSpPr>
            <p:nvPr/>
          </p:nvSpPr>
          <p:spPr bwMode="auto">
            <a:xfrm>
              <a:off x="6649923" y="3905016"/>
              <a:ext cx="574675" cy="366713"/>
            </a:xfrm>
            <a:custGeom>
              <a:avLst/>
              <a:gdLst>
                <a:gd name="T0" fmla="*/ 0 w 426"/>
                <a:gd name="T1" fmla="*/ 2147483647 h 270"/>
                <a:gd name="T2" fmla="*/ 2147483647 w 426"/>
                <a:gd name="T3" fmla="*/ 0 h 270"/>
                <a:gd name="T4" fmla="*/ 2147483647 w 426"/>
                <a:gd name="T5" fmla="*/ 2147483647 h 270"/>
                <a:gd name="T6" fmla="*/ 2147483647 w 426"/>
                <a:gd name="T7" fmla="*/ 2147483647 h 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6"/>
                <a:gd name="T13" fmla="*/ 0 h 270"/>
                <a:gd name="T14" fmla="*/ 426 w 426"/>
                <a:gd name="T15" fmla="*/ 270 h 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6" h="270">
                  <a:moveTo>
                    <a:pt x="0" y="32"/>
                  </a:moveTo>
                  <a:lnTo>
                    <a:pt x="17" y="0"/>
                  </a:lnTo>
                  <a:lnTo>
                    <a:pt x="426" y="270"/>
                  </a:lnTo>
                  <a:lnTo>
                    <a:pt x="2" y="33"/>
                  </a:lnTo>
                </a:path>
              </a:pathLst>
            </a:custGeom>
            <a:solidFill>
              <a:srgbClr val="33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3" name="Freeform 172"/>
            <p:cNvSpPr>
              <a:spLocks/>
            </p:cNvSpPr>
            <p:nvPr/>
          </p:nvSpPr>
          <p:spPr bwMode="auto">
            <a:xfrm>
              <a:off x="3473335" y="4287604"/>
              <a:ext cx="574675" cy="347662"/>
            </a:xfrm>
            <a:custGeom>
              <a:avLst/>
              <a:gdLst>
                <a:gd name="T0" fmla="*/ 2147483647 w 424"/>
                <a:gd name="T1" fmla="*/ 0 h 257"/>
                <a:gd name="T2" fmla="*/ 2147483647 w 424"/>
                <a:gd name="T3" fmla="*/ 2147483647 h 257"/>
                <a:gd name="T4" fmla="*/ 0 w 424"/>
                <a:gd name="T5" fmla="*/ 2147483647 h 257"/>
                <a:gd name="T6" fmla="*/ 2147483647 w 424"/>
                <a:gd name="T7" fmla="*/ 0 h 25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4"/>
                <a:gd name="T13" fmla="*/ 0 h 257"/>
                <a:gd name="T14" fmla="*/ 424 w 424"/>
                <a:gd name="T15" fmla="*/ 257 h 25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4" h="257">
                  <a:moveTo>
                    <a:pt x="408" y="0"/>
                  </a:moveTo>
                  <a:lnTo>
                    <a:pt x="424" y="32"/>
                  </a:lnTo>
                  <a:lnTo>
                    <a:pt x="0" y="257"/>
                  </a:lnTo>
                  <a:lnTo>
                    <a:pt x="408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4" name="Line 173"/>
            <p:cNvSpPr>
              <a:spLocks noChangeShapeType="1"/>
            </p:cNvSpPr>
            <p:nvPr/>
          </p:nvSpPr>
          <p:spPr bwMode="auto">
            <a:xfrm flipV="1">
              <a:off x="5714885" y="1738079"/>
              <a:ext cx="0" cy="132715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" name="TextBox 98"/>
            <p:cNvSpPr txBox="1">
              <a:spLocks noChangeArrowheads="1"/>
            </p:cNvSpPr>
            <p:nvPr/>
          </p:nvSpPr>
          <p:spPr bwMode="auto">
            <a:xfrm>
              <a:off x="3331405" y="4580112"/>
              <a:ext cx="108273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RESISTANT STARCH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7" name="Rectangle 71"/>
            <p:cNvSpPr>
              <a:spLocks noChangeArrowheads="1"/>
            </p:cNvSpPr>
            <p:nvPr/>
          </p:nvSpPr>
          <p:spPr bwMode="auto">
            <a:xfrm>
              <a:off x="4206760" y="4051066"/>
              <a:ext cx="996950" cy="49688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96838" tIns="47625" rIns="96838" bIns="47625">
              <a:spAutoFit/>
            </a:bodyPr>
            <a:lstStyle/>
            <a:p>
              <a:pPr algn="ctr" defTabSz="979488" eaLnBrk="0" hangingPunct="0">
                <a:spcBef>
                  <a:spcPts val="0"/>
                </a:spcBef>
                <a:defRPr/>
              </a:pPr>
              <a:r>
                <a:rPr lang="en-GB" sz="625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INSULIN RESISTANCE</a:t>
              </a:r>
            </a:p>
            <a:p>
              <a:pPr algn="ctr" defTabSz="979488" eaLnBrk="0" hangingPunct="0">
                <a:spcBef>
                  <a:spcPts val="0"/>
                </a:spcBef>
                <a:defRPr/>
              </a:pPr>
              <a:r>
                <a:rPr lang="en-GB" sz="625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&amp; POSTPRANDIAL HYPERGLYCAEMIA </a:t>
              </a:r>
            </a:p>
          </p:txBody>
        </p:sp>
        <p:sp>
          <p:nvSpPr>
            <p:cNvPr id="278" name="Oval 174"/>
            <p:cNvSpPr>
              <a:spLocks noChangeArrowheads="1"/>
            </p:cNvSpPr>
            <p:nvPr/>
          </p:nvSpPr>
          <p:spPr bwMode="auto">
            <a:xfrm>
              <a:off x="3144723" y="861779"/>
              <a:ext cx="5146675" cy="5148262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9" name="Oval 174"/>
            <p:cNvSpPr>
              <a:spLocks noChangeArrowheads="1"/>
            </p:cNvSpPr>
            <p:nvPr/>
          </p:nvSpPr>
          <p:spPr bwMode="auto">
            <a:xfrm>
              <a:off x="2520835" y="237891"/>
              <a:ext cx="6394450" cy="639603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0" name="Oval 279"/>
            <p:cNvSpPr/>
            <p:nvPr/>
          </p:nvSpPr>
          <p:spPr>
            <a:xfrm>
              <a:off x="3222510" y="953168"/>
              <a:ext cx="4992723" cy="495119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1" anchor="ctr">
              <a:prstTxWarp prst="textArchUp">
                <a:avLst/>
              </a:prstTxWarp>
            </a:bodyPr>
            <a:lstStyle/>
            <a:p>
              <a:pPr algn="ctr">
                <a:defRPr/>
              </a:pPr>
              <a:r>
                <a:rPr lang="en-GB" sz="1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Other factors which affect variation in risk eg genetic, early life factors, distribution of </a:t>
              </a:r>
              <a:r>
                <a:rPr lang="en-GB" sz="1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body fat</a:t>
              </a:r>
              <a:endParaRPr lang="en-GB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1" name="Rectangle 81"/>
            <p:cNvSpPr>
              <a:spLocks noChangeArrowheads="1"/>
            </p:cNvSpPr>
            <p:nvPr/>
          </p:nvSpPr>
          <p:spPr bwMode="auto">
            <a:xfrm>
              <a:off x="7087242" y="1902611"/>
              <a:ext cx="914400" cy="46871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  <a:defRPr/>
              </a:pPr>
              <a:r>
                <a:rPr lang="en-GB" sz="600" dirty="0">
                  <a:latin typeface="Arial" pitchFamily="34" charset="0"/>
                  <a:cs typeface="Arial" pitchFamily="34" charset="0"/>
                </a:rPr>
                <a:t> COPPER, ZINC</a:t>
              </a:r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, MANGANESE </a:t>
              </a:r>
              <a:r>
                <a:rPr lang="en-GB" sz="600" dirty="0">
                  <a:latin typeface="Arial" pitchFamily="34" charset="0"/>
                  <a:cs typeface="Arial" pitchFamily="34" charset="0"/>
                </a:rPr>
                <a:t>SELENIUM, </a:t>
              </a:r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VITS B2’ ,C ,E  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2" name="Rectangle 104"/>
            <p:cNvSpPr>
              <a:spLocks noChangeArrowheads="1"/>
            </p:cNvSpPr>
            <p:nvPr/>
          </p:nvSpPr>
          <p:spPr bwMode="auto">
            <a:xfrm>
              <a:off x="6607750" y="1238194"/>
              <a:ext cx="685800" cy="37638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spcBef>
                  <a:spcPct val="50000"/>
                </a:spcBef>
                <a:defRPr/>
              </a:pPr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FOLATE CHOLINE, </a:t>
              </a:r>
              <a:r>
                <a:rPr lang="en-GB" sz="600" dirty="0">
                  <a:latin typeface="Arial" pitchFamily="34" charset="0"/>
                  <a:cs typeface="Arial" pitchFamily="34" charset="0"/>
                </a:rPr>
                <a:t>BETAINE</a:t>
              </a:r>
            </a:p>
          </p:txBody>
        </p:sp>
        <p:sp>
          <p:nvSpPr>
            <p:cNvPr id="283" name="Rectangle 105"/>
            <p:cNvSpPr>
              <a:spLocks noChangeArrowheads="1"/>
            </p:cNvSpPr>
            <p:nvPr/>
          </p:nvSpPr>
          <p:spPr bwMode="auto">
            <a:xfrm>
              <a:off x="6502225" y="1634525"/>
              <a:ext cx="990600" cy="20710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8425" tIns="49212" rIns="98425" bIns="49212">
              <a:spAutoFit/>
            </a:bodyPr>
            <a:lstStyle/>
            <a:p>
              <a:pPr algn="ctr" defTabSz="979488" eaLnBrk="0" hangingPunct="0">
                <a:defRPr/>
              </a:pPr>
              <a:r>
                <a:rPr lang="en-GB" sz="7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VITAMINS B6</a:t>
              </a:r>
              <a:r>
                <a:rPr lang="en-GB" sz="600" dirty="0">
                  <a:latin typeface="Arial" pitchFamily="34" charset="0"/>
                  <a:cs typeface="Arial" pitchFamily="34" charset="0"/>
                </a:rPr>
                <a:t>, B12</a:t>
              </a:r>
            </a:p>
          </p:txBody>
        </p:sp>
        <p:sp>
          <p:nvSpPr>
            <p:cNvPr id="284" name="Rectangle 109"/>
            <p:cNvSpPr>
              <a:spLocks noChangeArrowheads="1"/>
            </p:cNvSpPr>
            <p:nvPr/>
          </p:nvSpPr>
          <p:spPr bwMode="auto">
            <a:xfrm>
              <a:off x="7275799" y="2314887"/>
              <a:ext cx="772647" cy="28405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8425" tIns="49212" rIns="98425" bIns="49212">
              <a:spAutoFit/>
            </a:bodyPr>
            <a:lstStyle/>
            <a:p>
              <a:pPr algn="ctr" defTabSz="979488" eaLnBrk="0" hangingPunct="0">
                <a:defRPr/>
              </a:pPr>
              <a:r>
                <a:rPr lang="en-GB" sz="600" dirty="0">
                  <a:latin typeface="Arial" pitchFamily="34" charset="0"/>
                  <a:cs typeface="Arial" pitchFamily="34" charset="0"/>
                </a:rPr>
                <a:t>OLIVE OIL </a:t>
              </a:r>
            </a:p>
            <a:p>
              <a:pPr algn="ctr" defTabSz="979488" eaLnBrk="0" hangingPunct="0">
                <a:defRPr/>
              </a:pPr>
              <a:r>
                <a:rPr lang="en-GB" sz="600" dirty="0">
                  <a:latin typeface="Arial" pitchFamily="34" charset="0"/>
                  <a:cs typeface="Arial" pitchFamily="34" charset="0"/>
                </a:rPr>
                <a:t>POLYPHENOLS</a:t>
              </a:r>
            </a:p>
          </p:txBody>
        </p:sp>
        <p:sp>
          <p:nvSpPr>
            <p:cNvPr id="285" name="Rectangle 113"/>
            <p:cNvSpPr>
              <a:spLocks noChangeArrowheads="1"/>
            </p:cNvSpPr>
            <p:nvPr/>
          </p:nvSpPr>
          <p:spPr bwMode="auto">
            <a:xfrm>
              <a:off x="5741873" y="1056093"/>
              <a:ext cx="667055" cy="18210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488" tIns="44450" rIns="90488" bIns="4445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GB" sz="600" dirty="0">
                  <a:latin typeface="Arial" pitchFamily="34" charset="0"/>
                  <a:cs typeface="Arial" pitchFamily="34" charset="0"/>
                </a:rPr>
                <a:t>POTASSIUM</a:t>
              </a:r>
            </a:p>
          </p:txBody>
        </p:sp>
        <p:sp>
          <p:nvSpPr>
            <p:cNvPr id="286" name="Rectangle 114"/>
            <p:cNvSpPr>
              <a:spLocks noChangeArrowheads="1"/>
            </p:cNvSpPr>
            <p:nvPr/>
          </p:nvSpPr>
          <p:spPr bwMode="auto">
            <a:xfrm>
              <a:off x="5704566" y="5688792"/>
              <a:ext cx="758825" cy="18210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 algn="ctr" eaLnBrk="0" hangingPunct="0">
                <a:spcBef>
                  <a:spcPct val="50000"/>
                </a:spcBef>
                <a:defRPr/>
              </a:pPr>
              <a:r>
                <a:rPr lang="en-GB" sz="600" dirty="0">
                  <a:latin typeface="Arial" pitchFamily="34" charset="0"/>
                  <a:cs typeface="Arial" pitchFamily="34" charset="0"/>
                </a:rPr>
                <a:t>POTASSIUM</a:t>
              </a:r>
            </a:p>
          </p:txBody>
        </p:sp>
        <p:sp>
          <p:nvSpPr>
            <p:cNvPr id="288" name="Rectangle 107"/>
            <p:cNvSpPr>
              <a:spLocks noChangeArrowheads="1"/>
            </p:cNvSpPr>
            <p:nvPr/>
          </p:nvSpPr>
          <p:spPr bwMode="auto">
            <a:xfrm>
              <a:off x="6634048" y="4936454"/>
              <a:ext cx="1127890" cy="3302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8425" tIns="49212" rIns="98425" bIns="49212">
              <a:spAutoFit/>
            </a:bodyPr>
            <a:lstStyle/>
            <a:p>
              <a:pPr algn="ctr" defTabSz="979488">
                <a:lnSpc>
                  <a:spcPts val="600"/>
                </a:lnSpc>
              </a:pPr>
              <a:r>
                <a:rPr lang="en-GB" sz="600" b="1" i="1" dirty="0" smtClean="0">
                  <a:latin typeface="Arial" pitchFamily="34" charset="0"/>
                  <a:cs typeface="Arial" pitchFamily="34" charset="0"/>
                </a:rPr>
                <a:t>PLANT STEROLS/STANOLS ESTERS</a:t>
              </a:r>
              <a:endParaRPr lang="en-GB" sz="6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" name="TextBox 288"/>
            <p:cNvSpPr txBox="1"/>
            <p:nvPr/>
          </p:nvSpPr>
          <p:spPr>
            <a:xfrm>
              <a:off x="3540706" y="1721444"/>
              <a:ext cx="1047750" cy="18466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EPA,DHA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0" name="TextBox 110"/>
            <p:cNvSpPr txBox="1">
              <a:spLocks noChangeArrowheads="1"/>
            </p:cNvSpPr>
            <p:nvPr/>
          </p:nvSpPr>
          <p:spPr bwMode="auto">
            <a:xfrm>
              <a:off x="3096674" y="3763897"/>
              <a:ext cx="8953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WATER-SOLUBLE TOMATO CONCENTRATE (WSTC) I AND II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1" name="TextBox 111"/>
            <p:cNvSpPr txBox="1">
              <a:spLocks noChangeArrowheads="1"/>
            </p:cNvSpPr>
            <p:nvPr/>
          </p:nvSpPr>
          <p:spPr bwMode="auto">
            <a:xfrm>
              <a:off x="7311910" y="5249619"/>
              <a:ext cx="874563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FOODS WITH</a:t>
              </a:r>
            </a:p>
            <a:p>
              <a:pPr algn="ctr"/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A LOW OR REDUCED CONTENT OF</a:t>
              </a:r>
            </a:p>
            <a:p>
              <a:pPr algn="ctr"/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SFA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2" name="TextBox 112"/>
            <p:cNvSpPr txBox="1">
              <a:spLocks noChangeArrowheads="1"/>
            </p:cNvSpPr>
            <p:nvPr/>
          </p:nvSpPr>
          <p:spPr bwMode="auto">
            <a:xfrm>
              <a:off x="6542110" y="6089715"/>
              <a:ext cx="71437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RED YEAST RICE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3" name="TextBox 292"/>
            <p:cNvSpPr txBox="1"/>
            <p:nvPr/>
          </p:nvSpPr>
          <p:spPr>
            <a:xfrm>
              <a:off x="3796561" y="5094050"/>
              <a:ext cx="91404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600"/>
                </a:lnSpc>
                <a:defRPr/>
              </a:pPr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ALPHA-CYCLODEXTRIN</a:t>
              </a:r>
              <a:endParaRPr lang="en-GB" sz="60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4" name="TextBox 293"/>
            <p:cNvSpPr txBox="1"/>
            <p:nvPr/>
          </p:nvSpPr>
          <p:spPr>
            <a:xfrm>
              <a:off x="2951618" y="4977016"/>
              <a:ext cx="797883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SUGAR REPLACERS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5" name="TextBox 117"/>
            <p:cNvSpPr txBox="1">
              <a:spLocks noChangeArrowheads="1"/>
            </p:cNvSpPr>
            <p:nvPr/>
          </p:nvSpPr>
          <p:spPr bwMode="auto">
            <a:xfrm>
              <a:off x="4346460" y="634158"/>
              <a:ext cx="866775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700" dirty="0" smtClean="0">
                  <a:latin typeface="Arial" pitchFamily="34" charset="0"/>
                  <a:cs typeface="Arial" pitchFamily="34" charset="0"/>
                </a:rPr>
                <a:t>WALNUTS</a:t>
              </a:r>
              <a:endParaRPr lang="en-GB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6" name="TextBox 295"/>
            <p:cNvSpPr txBox="1"/>
            <p:nvPr/>
          </p:nvSpPr>
          <p:spPr>
            <a:xfrm>
              <a:off x="7096303" y="4609658"/>
              <a:ext cx="917633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488" eaLnBrk="0" hangingPunct="0">
                <a:lnSpc>
                  <a:spcPts val="600"/>
                </a:lnSpc>
                <a:defRPr/>
              </a:pPr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ALPHA LINOLENIC ACID 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" name="Rectangle 120"/>
            <p:cNvSpPr>
              <a:spLocks noChangeArrowheads="1"/>
            </p:cNvSpPr>
            <p:nvPr/>
          </p:nvSpPr>
          <p:spPr bwMode="auto">
            <a:xfrm>
              <a:off x="3462223" y="4719516"/>
              <a:ext cx="107078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ts val="600"/>
                </a:lnSpc>
              </a:pPr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ARABINOXYLAN PRODUCED</a:t>
              </a:r>
            </a:p>
            <a:p>
              <a:pPr algn="ctr">
                <a:lnSpc>
                  <a:spcPts val="600"/>
                </a:lnSpc>
              </a:pPr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 FROM WHEAT ENDOSPERM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8" name="TextBox 297"/>
            <p:cNvSpPr txBox="1"/>
            <p:nvPr/>
          </p:nvSpPr>
          <p:spPr>
            <a:xfrm>
              <a:off x="3851428" y="5296377"/>
              <a:ext cx="879475" cy="18466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PECTINS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9" name="TextBox 298"/>
            <p:cNvSpPr txBox="1"/>
            <p:nvPr/>
          </p:nvSpPr>
          <p:spPr>
            <a:xfrm>
              <a:off x="7066996" y="4409593"/>
              <a:ext cx="881063" cy="18466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PECTINS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0" name="TextBox 123"/>
            <p:cNvSpPr txBox="1">
              <a:spLocks noChangeArrowheads="1"/>
            </p:cNvSpPr>
            <p:nvPr/>
          </p:nvSpPr>
          <p:spPr bwMode="auto">
            <a:xfrm>
              <a:off x="5489229" y="6085566"/>
              <a:ext cx="89639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FOODS WITH A LOW OR REDUCED CONTENT OF SODIUM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1" name="TextBox 300"/>
            <p:cNvSpPr txBox="1"/>
            <p:nvPr/>
          </p:nvSpPr>
          <p:spPr>
            <a:xfrm>
              <a:off x="5732348" y="418007"/>
              <a:ext cx="115411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700" dirty="0" smtClean="0">
                  <a:latin typeface="Arial" pitchFamily="34" charset="0"/>
                  <a:cs typeface="Arial" pitchFamily="34" charset="0"/>
                </a:rPr>
                <a:t>FOODS WITH A LOW OR REDUCED CONTENT OF SODIUM</a:t>
              </a:r>
              <a:endParaRPr lang="en-GB" sz="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2" name="TextBox 301"/>
            <p:cNvSpPr txBox="1"/>
            <p:nvPr/>
          </p:nvSpPr>
          <p:spPr>
            <a:xfrm>
              <a:off x="7480095" y="3717731"/>
              <a:ext cx="77637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FOLATE, COPPER, IRON, SELENIUM, ZINC, VITAMINS A, B6 ,C, D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3" name="TextBox 302"/>
            <p:cNvSpPr txBox="1"/>
            <p:nvPr/>
          </p:nvSpPr>
          <p:spPr>
            <a:xfrm>
              <a:off x="6130810" y="5559640"/>
              <a:ext cx="1047750" cy="18466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EPA,DHA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4" name="TextBox 303"/>
            <p:cNvSpPr txBox="1"/>
            <p:nvPr/>
          </p:nvSpPr>
          <p:spPr>
            <a:xfrm>
              <a:off x="5387860" y="5444419"/>
              <a:ext cx="589336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EPA,DHA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5" name="TextBox 304"/>
            <p:cNvSpPr txBox="1"/>
            <p:nvPr/>
          </p:nvSpPr>
          <p:spPr>
            <a:xfrm>
              <a:off x="5937428" y="1334053"/>
              <a:ext cx="616743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EPA,DHA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6" name="TextBox 305"/>
            <p:cNvSpPr txBox="1"/>
            <p:nvPr/>
          </p:nvSpPr>
          <p:spPr>
            <a:xfrm>
              <a:off x="6603762" y="5780256"/>
              <a:ext cx="11128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" i="1" dirty="0" smtClean="0">
                  <a:latin typeface="Arial" pitchFamily="34" charset="0"/>
                  <a:cs typeface="Arial" pitchFamily="34" charset="0"/>
                </a:rPr>
                <a:t>BETA-GLUCANS FROM OATS AND BARLEY</a:t>
              </a:r>
              <a:endParaRPr lang="en-GB" sz="600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" name="TextBox 306"/>
            <p:cNvSpPr txBox="1"/>
            <p:nvPr/>
          </p:nvSpPr>
          <p:spPr>
            <a:xfrm>
              <a:off x="6154933" y="5215132"/>
              <a:ext cx="14492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79488" eaLnBrk="0" hangingPunct="0">
                <a:lnSpc>
                  <a:spcPts val="600"/>
                </a:lnSpc>
                <a:spcBef>
                  <a:spcPct val="50000"/>
                </a:spcBef>
              </a:pPr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CHITOSAN, GLUCOMANNAN, GUAR GUM, HPMC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" name="TextBox 307"/>
            <p:cNvSpPr txBox="1"/>
            <p:nvPr/>
          </p:nvSpPr>
          <p:spPr>
            <a:xfrm>
              <a:off x="6931096" y="4795234"/>
              <a:ext cx="74090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LINOLEIC ACID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" name="TextBox 308"/>
            <p:cNvSpPr txBox="1"/>
            <p:nvPr/>
          </p:nvSpPr>
          <p:spPr>
            <a:xfrm>
              <a:off x="3304056" y="5444419"/>
              <a:ext cx="9989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" i="1" dirty="0" smtClean="0">
                  <a:latin typeface="Arial" pitchFamily="34" charset="0"/>
                  <a:cs typeface="Arial" pitchFamily="34" charset="0"/>
                </a:rPr>
                <a:t>BETA-GLUCANS FROM OATS AND BARLEY</a:t>
              </a:r>
              <a:endParaRPr lang="en-GB" sz="600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0" name="TextBox 309"/>
            <p:cNvSpPr txBox="1"/>
            <p:nvPr/>
          </p:nvSpPr>
          <p:spPr>
            <a:xfrm>
              <a:off x="6510158" y="5424812"/>
              <a:ext cx="73878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OLEIC ACID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" name="TextBox 310"/>
            <p:cNvSpPr txBox="1"/>
            <p:nvPr/>
          </p:nvSpPr>
          <p:spPr>
            <a:xfrm>
              <a:off x="7844670" y="4847669"/>
              <a:ext cx="6469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MUFA AND/ OR PUFA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2" name="TextBox 311"/>
            <p:cNvSpPr txBox="1"/>
            <p:nvPr/>
          </p:nvSpPr>
          <p:spPr>
            <a:xfrm>
              <a:off x="4116452" y="4920474"/>
              <a:ext cx="733246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HPMC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3" name="TextBox 312"/>
            <p:cNvSpPr txBox="1"/>
            <p:nvPr/>
          </p:nvSpPr>
          <p:spPr>
            <a:xfrm>
              <a:off x="3407648" y="4472263"/>
              <a:ext cx="107830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FRUCTOSE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4" name="TextBox 313"/>
            <p:cNvSpPr txBox="1"/>
            <p:nvPr/>
          </p:nvSpPr>
          <p:spPr>
            <a:xfrm>
              <a:off x="3605217" y="1969955"/>
              <a:ext cx="612476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THIAMINE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5" name="TextBox 314"/>
            <p:cNvSpPr txBox="1"/>
            <p:nvPr/>
          </p:nvSpPr>
          <p:spPr>
            <a:xfrm>
              <a:off x="3375049" y="2222554"/>
              <a:ext cx="9144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" dirty="0" smtClean="0">
                  <a:latin typeface="Arial" pitchFamily="34" charset="0"/>
                  <a:cs typeface="Arial" pitchFamily="34" charset="0"/>
                </a:rPr>
                <a:t>MAGNESIUM</a:t>
              </a:r>
              <a:endParaRPr lang="en-GB" sz="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6" name="TextBox 117"/>
            <p:cNvSpPr txBox="1">
              <a:spLocks noChangeArrowheads="1"/>
            </p:cNvSpPr>
            <p:nvPr/>
          </p:nvSpPr>
          <p:spPr bwMode="auto">
            <a:xfrm>
              <a:off x="8104949" y="2828661"/>
              <a:ext cx="866775" cy="2000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700" dirty="0" smtClean="0">
                  <a:latin typeface="Arial" pitchFamily="34" charset="0"/>
                  <a:cs typeface="Arial" pitchFamily="34" charset="0"/>
                </a:rPr>
                <a:t>WALNUTS</a:t>
              </a:r>
              <a:endParaRPr lang="en-GB" sz="7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7" name="TextBox 316"/>
          <p:cNvSpPr txBox="1"/>
          <p:nvPr/>
        </p:nvSpPr>
        <p:spPr>
          <a:xfrm>
            <a:off x="1184647" y="18002571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 smtClean="0"/>
              <a:t>Ashwell, M., Ed. (1993). Diet and Heart Disease; A Round Table of factors. London, British Nutrition Foundation.</a:t>
            </a:r>
            <a:endParaRPr lang="en-GB" sz="500" dirty="0"/>
          </a:p>
        </p:txBody>
      </p:sp>
      <p:sp>
        <p:nvSpPr>
          <p:cNvPr id="318" name="TextBox 317"/>
          <p:cNvSpPr txBox="1"/>
          <p:nvPr/>
        </p:nvSpPr>
        <p:spPr>
          <a:xfrm>
            <a:off x="7305327" y="18002571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" dirty="0"/>
              <a:t>WHO/FAO Expert Consultation (2003). Diet, nutrition and the prevention of chronic diseases. Geneva, World Health Organisation.</a:t>
            </a:r>
          </a:p>
          <a:p>
            <a:endParaRPr lang="en-GB" sz="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906</Words>
  <Application>Microsoft Macintosh PowerPoint</Application>
  <PresentationFormat>Custom</PresentationFormat>
  <Paragraphs>165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de Office</vt:lpstr>
      <vt:lpstr>FOOD COMPONENTS WITH EU CLAIMS RELATED TO  CORONARY HEART DISEASE   SUMMARISED IN A  ROUND TABLE MODEL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nsalvador</dc:creator>
  <cp:lastModifiedBy>sigrid gibson</cp:lastModifiedBy>
  <cp:revision>91</cp:revision>
  <dcterms:created xsi:type="dcterms:W3CDTF">2012-12-04T16:43:03Z</dcterms:created>
  <dcterms:modified xsi:type="dcterms:W3CDTF">2015-10-02T14:09:51Z</dcterms:modified>
</cp:coreProperties>
</file>